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22.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4.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6.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9.jp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42.jpg" ContentType="image/jpe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117"/>
  </p:notesMasterIdLst>
  <p:sldIdLst>
    <p:sldId id="261" r:id="rId6"/>
    <p:sldId id="281" r:id="rId7"/>
    <p:sldId id="280" r:id="rId8"/>
    <p:sldId id="2134807118" r:id="rId9"/>
    <p:sldId id="295" r:id="rId10"/>
    <p:sldId id="291" r:id="rId11"/>
    <p:sldId id="452" r:id="rId12"/>
    <p:sldId id="465" r:id="rId13"/>
    <p:sldId id="292" r:id="rId14"/>
    <p:sldId id="476" r:id="rId15"/>
    <p:sldId id="477" r:id="rId16"/>
    <p:sldId id="293" r:id="rId17"/>
    <p:sldId id="294" r:id="rId18"/>
    <p:sldId id="467" r:id="rId19"/>
    <p:sldId id="478" r:id="rId20"/>
    <p:sldId id="469" r:id="rId21"/>
    <p:sldId id="475" r:id="rId22"/>
    <p:sldId id="470" r:id="rId23"/>
    <p:sldId id="471" r:id="rId24"/>
    <p:sldId id="472" r:id="rId25"/>
    <p:sldId id="473" r:id="rId26"/>
    <p:sldId id="474" r:id="rId27"/>
    <p:sldId id="2134807128" r:id="rId28"/>
    <p:sldId id="283" r:id="rId29"/>
    <p:sldId id="284" r:id="rId30"/>
    <p:sldId id="2134807114" r:id="rId31"/>
    <p:sldId id="257" r:id="rId32"/>
    <p:sldId id="258" r:id="rId33"/>
    <p:sldId id="259" r:id="rId34"/>
    <p:sldId id="260" r:id="rId35"/>
    <p:sldId id="2134807116" r:id="rId36"/>
    <p:sldId id="262" r:id="rId37"/>
    <p:sldId id="263" r:id="rId38"/>
    <p:sldId id="2134807117" r:id="rId39"/>
    <p:sldId id="2134807088" r:id="rId40"/>
    <p:sldId id="2134807048" r:id="rId41"/>
    <p:sldId id="2134807101" r:id="rId42"/>
    <p:sldId id="264" r:id="rId43"/>
    <p:sldId id="2134807081" r:id="rId44"/>
    <p:sldId id="2134807082" r:id="rId45"/>
    <p:sldId id="2134807093" r:id="rId46"/>
    <p:sldId id="2134807089" r:id="rId47"/>
    <p:sldId id="2134807094" r:id="rId48"/>
    <p:sldId id="268" r:id="rId49"/>
    <p:sldId id="285" r:id="rId50"/>
    <p:sldId id="2134807127" r:id="rId51"/>
    <p:sldId id="256" r:id="rId52"/>
    <p:sldId id="2134806243" r:id="rId53"/>
    <p:sldId id="2134807100" r:id="rId54"/>
    <p:sldId id="2134806812" r:id="rId55"/>
    <p:sldId id="2134807103" r:id="rId56"/>
    <p:sldId id="2134807104" r:id="rId57"/>
    <p:sldId id="2134807098" r:id="rId58"/>
    <p:sldId id="2134807099" r:id="rId59"/>
    <p:sldId id="2134807105" r:id="rId60"/>
    <p:sldId id="2134807106" r:id="rId61"/>
    <p:sldId id="2134807107" r:id="rId62"/>
    <p:sldId id="2134807108" r:id="rId63"/>
    <p:sldId id="2134807120" r:id="rId64"/>
    <p:sldId id="311" r:id="rId65"/>
    <p:sldId id="2134807121" r:id="rId66"/>
    <p:sldId id="301" r:id="rId67"/>
    <p:sldId id="282" r:id="rId68"/>
    <p:sldId id="289" r:id="rId69"/>
    <p:sldId id="299" r:id="rId70"/>
    <p:sldId id="305" r:id="rId71"/>
    <p:sldId id="306" r:id="rId72"/>
    <p:sldId id="307" r:id="rId73"/>
    <p:sldId id="308" r:id="rId74"/>
    <p:sldId id="309" r:id="rId75"/>
    <p:sldId id="310" r:id="rId76"/>
    <p:sldId id="304" r:id="rId77"/>
    <p:sldId id="2134807122" r:id="rId78"/>
    <p:sldId id="2134807109" r:id="rId79"/>
    <p:sldId id="2134807110" r:id="rId80"/>
    <p:sldId id="2134807129" r:id="rId81"/>
    <p:sldId id="2134806364" r:id="rId82"/>
    <p:sldId id="2134806445" r:id="rId83"/>
    <p:sldId id="1248" r:id="rId84"/>
    <p:sldId id="2134806400" r:id="rId85"/>
    <p:sldId id="2134806428" r:id="rId86"/>
    <p:sldId id="2134806446" r:id="rId87"/>
    <p:sldId id="2134806449" r:id="rId88"/>
    <p:sldId id="2134806450" r:id="rId89"/>
    <p:sldId id="2134806452" r:id="rId90"/>
    <p:sldId id="2134806453" r:id="rId91"/>
    <p:sldId id="2134806454" r:id="rId92"/>
    <p:sldId id="2134806456" r:id="rId93"/>
    <p:sldId id="2134806455" r:id="rId94"/>
    <p:sldId id="2134807130" r:id="rId95"/>
    <p:sldId id="1286" r:id="rId96"/>
    <p:sldId id="1253" r:id="rId97"/>
    <p:sldId id="1252" r:id="rId98"/>
    <p:sldId id="1251" r:id="rId99"/>
    <p:sldId id="2134806407" r:id="rId100"/>
    <p:sldId id="2134806433" r:id="rId101"/>
    <p:sldId id="2134807111" r:id="rId102"/>
    <p:sldId id="2134807112" r:id="rId103"/>
    <p:sldId id="2134807124" r:id="rId104"/>
    <p:sldId id="2134807125" r:id="rId105"/>
    <p:sldId id="265" r:id="rId106"/>
    <p:sldId id="2134807126" r:id="rId107"/>
    <p:sldId id="2134806491" r:id="rId108"/>
    <p:sldId id="2134806493" r:id="rId109"/>
    <p:sldId id="266" r:id="rId110"/>
    <p:sldId id="267" r:id="rId111"/>
    <p:sldId id="2134806496" r:id="rId112"/>
    <p:sldId id="2134806495" r:id="rId113"/>
    <p:sldId id="270" r:id="rId114"/>
    <p:sldId id="2134806494" r:id="rId115"/>
    <p:sldId id="279" r:id="rId1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5CA"/>
    <a:srgbClr val="2700CC"/>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94660"/>
  </p:normalViewPr>
  <p:slideViewPr>
    <p:cSldViewPr snapToGrid="0">
      <p:cViewPr varScale="1">
        <p:scale>
          <a:sx n="105" d="100"/>
          <a:sy n="105"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notesMaster" Target="notesMasters/notesMaster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presProps" Target="pres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viewProps" Target="viewProps.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ASQ-3</c:v>
                </c:pt>
              </c:strCache>
            </c:strRef>
          </c:tx>
          <c:spPr>
            <a:solidFill>
              <a:schemeClr val="accent1"/>
            </a:solidFill>
            <a:ln>
              <a:noFill/>
            </a:ln>
            <a:effectLst/>
          </c:spPr>
          <c:invertIfNegative val="0"/>
          <c:cat>
            <c:numRef>
              <c:f>Sheet1!$A$2:$A$7</c:f>
              <c:numCache>
                <c:formatCode>General</c:formatCode>
                <c:ptCount val="6"/>
                <c:pt idx="0">
                  <c:v>2018</c:v>
                </c:pt>
                <c:pt idx="1">
                  <c:v>2019</c:v>
                </c:pt>
                <c:pt idx="2">
                  <c:v>2020</c:v>
                </c:pt>
                <c:pt idx="3">
                  <c:v>2021</c:v>
                </c:pt>
                <c:pt idx="4">
                  <c:v>2022</c:v>
                </c:pt>
                <c:pt idx="5">
                  <c:v>2023</c:v>
                </c:pt>
              </c:numCache>
            </c:numRef>
          </c:cat>
          <c:val>
            <c:numRef>
              <c:f>Sheet1!$B$2:$B$7</c:f>
              <c:numCache>
                <c:formatCode>_(* #,##0_);_(* \(#,##0\);_(* "-"??_);_(@_)</c:formatCode>
                <c:ptCount val="6"/>
                <c:pt idx="0">
                  <c:v>25459</c:v>
                </c:pt>
                <c:pt idx="1">
                  <c:v>27856</c:v>
                </c:pt>
                <c:pt idx="2">
                  <c:v>28555</c:v>
                </c:pt>
                <c:pt idx="3">
                  <c:v>35755</c:v>
                </c:pt>
                <c:pt idx="4">
                  <c:v>45033</c:v>
                </c:pt>
                <c:pt idx="5" formatCode="General">
                  <c:v>51567</c:v>
                </c:pt>
              </c:numCache>
            </c:numRef>
          </c:val>
          <c:extLst>
            <c:ext xmlns:c16="http://schemas.microsoft.com/office/drawing/2014/chart" uri="{C3380CC4-5D6E-409C-BE32-E72D297353CC}">
              <c16:uniqueId val="{00000000-ED07-46EC-9C84-22077B782724}"/>
            </c:ext>
          </c:extLst>
        </c:ser>
        <c:ser>
          <c:idx val="1"/>
          <c:order val="1"/>
          <c:tx>
            <c:strRef>
              <c:f>Sheet1!$C$1</c:f>
              <c:strCache>
                <c:ptCount val="1"/>
                <c:pt idx="0">
                  <c:v>ASQ:SE-2</c:v>
                </c:pt>
              </c:strCache>
            </c:strRef>
          </c:tx>
          <c:spPr>
            <a:solidFill>
              <a:schemeClr val="accent2"/>
            </a:solidFill>
            <a:ln>
              <a:noFill/>
            </a:ln>
            <a:effectLst/>
          </c:spPr>
          <c:invertIfNegative val="0"/>
          <c:cat>
            <c:numRef>
              <c:f>Sheet1!$A$2:$A$7</c:f>
              <c:numCache>
                <c:formatCode>General</c:formatCode>
                <c:ptCount val="6"/>
                <c:pt idx="0">
                  <c:v>2018</c:v>
                </c:pt>
                <c:pt idx="1">
                  <c:v>2019</c:v>
                </c:pt>
                <c:pt idx="2">
                  <c:v>2020</c:v>
                </c:pt>
                <c:pt idx="3">
                  <c:v>2021</c:v>
                </c:pt>
                <c:pt idx="4">
                  <c:v>2022</c:v>
                </c:pt>
                <c:pt idx="5">
                  <c:v>2023</c:v>
                </c:pt>
              </c:numCache>
            </c:numRef>
          </c:cat>
          <c:val>
            <c:numRef>
              <c:f>Sheet1!$C$2:$C$7</c:f>
              <c:numCache>
                <c:formatCode>_(* #,##0_);_(* \(#,##0\);_(* "-"??_);_(@_)</c:formatCode>
                <c:ptCount val="6"/>
                <c:pt idx="0">
                  <c:v>24387</c:v>
                </c:pt>
                <c:pt idx="1">
                  <c:v>26119</c:v>
                </c:pt>
                <c:pt idx="2">
                  <c:v>26825</c:v>
                </c:pt>
                <c:pt idx="3">
                  <c:v>34077</c:v>
                </c:pt>
                <c:pt idx="4">
                  <c:v>43071</c:v>
                </c:pt>
                <c:pt idx="5" formatCode="General">
                  <c:v>42765</c:v>
                </c:pt>
              </c:numCache>
            </c:numRef>
          </c:val>
          <c:extLst>
            <c:ext xmlns:c16="http://schemas.microsoft.com/office/drawing/2014/chart" uri="{C3380CC4-5D6E-409C-BE32-E72D297353CC}">
              <c16:uniqueId val="{00000001-ED07-46EC-9C84-22077B782724}"/>
            </c:ext>
          </c:extLst>
        </c:ser>
        <c:dLbls>
          <c:showLegendKey val="0"/>
          <c:showVal val="0"/>
          <c:showCatName val="0"/>
          <c:showSerName val="0"/>
          <c:showPercent val="0"/>
          <c:showBubbleSize val="0"/>
        </c:dLbls>
        <c:gapWidth val="150"/>
        <c:axId val="287480624"/>
        <c:axId val="328109968"/>
      </c:barChart>
      <c:catAx>
        <c:axId val="28748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109968"/>
        <c:crosses val="autoZero"/>
        <c:auto val="1"/>
        <c:lblAlgn val="ctr"/>
        <c:lblOffset val="100"/>
        <c:noMultiLvlLbl val="0"/>
      </c:catAx>
      <c:valAx>
        <c:axId val="32810996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48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0.82387059503177351</c:v>
                </c:pt>
                <c:pt idx="1">
                  <c:v>0.82463948046986912</c:v>
                </c:pt>
                <c:pt idx="2">
                  <c:v>0.81900850128952141</c:v>
                </c:pt>
                <c:pt idx="3">
                  <c:v>0.76004432302313585</c:v>
                </c:pt>
                <c:pt idx="4">
                  <c:v>0.8511561245939232</c:v>
                </c:pt>
                <c:pt idx="5">
                  <c:v>0.83554918815663803</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9.5135759676487575E-2</c:v>
                </c:pt>
                <c:pt idx="1">
                  <c:v>0.10719129023015948</c:v>
                </c:pt>
                <c:pt idx="2">
                  <c:v>0.10921769032381316</c:v>
                </c:pt>
                <c:pt idx="3">
                  <c:v>0.12949200466155933</c:v>
                </c:pt>
                <c:pt idx="4">
                  <c:v>8.5610548442575957E-2</c:v>
                </c:pt>
                <c:pt idx="5">
                  <c:v>8.5042979942693414E-2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8.0993645291738886E-2</c:v>
                </c:pt>
                <c:pt idx="1">
                  <c:v>6.8169229299971351E-2</c:v>
                </c:pt>
                <c:pt idx="2">
                  <c:v>7.1773808386665389E-2</c:v>
                </c:pt>
                <c:pt idx="3">
                  <c:v>0.11046367231530482</c:v>
                </c:pt>
                <c:pt idx="4">
                  <c:v>6.3233326963500855E-2</c:v>
                </c:pt>
                <c:pt idx="5">
                  <c:v>7.940783190066858E-2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cap="none" dirty="0">
                <a:solidFill>
                  <a:srgbClr val="11284A"/>
                </a:solidFill>
                <a:latin typeface="Open Sans Semibold" panose="020B0706030804020204" pitchFamily="34" charset="0"/>
                <a:ea typeface="Open Sans Semibold" panose="020B0706030804020204" pitchFamily="34" charset="0"/>
                <a:cs typeface="Open Sans Semibold" panose="020B0706030804020204" pitchFamily="34" charset="0"/>
              </a:rPr>
              <a:t>The</a:t>
            </a:r>
            <a:r>
              <a:rPr lang="en-US" cap="none" baseline="0" dirty="0">
                <a:solidFill>
                  <a:srgbClr val="11284A"/>
                </a:solidFill>
                <a:latin typeface="Open Sans Semibold" panose="020B0706030804020204" pitchFamily="34" charset="0"/>
                <a:ea typeface="Open Sans Semibold" panose="020B0706030804020204" pitchFamily="34" charset="0"/>
                <a:cs typeface="Open Sans Semibold" panose="020B0706030804020204" pitchFamily="34" charset="0"/>
              </a:rPr>
              <a:t> Kindergarten Readiness Snapshot is a worthwhile approach to improve student outcomes in my district </a:t>
            </a:r>
          </a:p>
          <a:p>
            <a:pPr>
              <a:defRPr/>
            </a:pPr>
            <a:r>
              <a:rPr lang="en-US" cap="none" baseline="0" dirty="0">
                <a:solidFill>
                  <a:srgbClr val="11284A"/>
                </a:solidFill>
                <a:latin typeface="Open Sans Semibold" panose="020B0706030804020204" pitchFamily="34" charset="0"/>
                <a:ea typeface="Open Sans Semibold" panose="020B0706030804020204" pitchFamily="34" charset="0"/>
                <a:cs typeface="Open Sans Semibold" panose="020B0706030804020204" pitchFamily="34" charset="0"/>
              </a:rPr>
              <a:t>(30 responses)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Sheet1!$A$1</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Sheet1!$A$2</c:f>
              <c:numCache>
                <c:formatCode>0%</c:formatCode>
                <c:ptCount val="1"/>
                <c:pt idx="0">
                  <c:v>0.1</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0-0DF2-4205-83C5-F37ACEE12F2E}"/>
            </c:ext>
          </c:extLst>
        </c:ser>
        <c:ser>
          <c:idx val="1"/>
          <c:order val="1"/>
          <c:tx>
            <c:strRef>
              <c:f>Sheet1!$B$1</c:f>
              <c:strCache>
                <c:ptCount val="1"/>
                <c:pt idx="0">
                  <c:v>Somewhat 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Sheet1!$B$2</c:f>
              <c:numCache>
                <c:formatCode>0%</c:formatCode>
                <c:ptCount val="1"/>
                <c:pt idx="0">
                  <c:v>0.3</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1-0DF2-4205-83C5-F37ACEE12F2E}"/>
            </c:ext>
          </c:extLst>
        </c:ser>
        <c:ser>
          <c:idx val="2"/>
          <c:order val="2"/>
          <c:tx>
            <c:strRef>
              <c:f>Sheet1!$C$1</c:f>
              <c:strCache>
                <c:ptCount val="1"/>
                <c:pt idx="0">
                  <c:v>Somewhat 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Sheet1!$C$2</c:f>
              <c:numCache>
                <c:formatCode>0%</c:formatCode>
                <c:ptCount val="1"/>
                <c:pt idx="0">
                  <c:v>0.43</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2-0DF2-4205-83C5-F37ACEE12F2E}"/>
            </c:ext>
          </c:extLst>
        </c:ser>
        <c:ser>
          <c:idx val="3"/>
          <c:order val="3"/>
          <c:tx>
            <c:strRef>
              <c:f>Sheet1!$D$1</c:f>
              <c:strCache>
                <c:ptCount val="1"/>
                <c:pt idx="0">
                  <c:v>Strongly Disagree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Sheet1!$D$2</c:f>
              <c:numCache>
                <c:formatCode>0%</c:formatCode>
                <c:ptCount val="1"/>
                <c:pt idx="0">
                  <c:v>0.17</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3-0DF2-4205-83C5-F37ACEE12F2E}"/>
            </c:ext>
          </c:extLst>
        </c:ser>
        <c:dLbls>
          <c:dLblPos val="ctr"/>
          <c:showLegendKey val="0"/>
          <c:showVal val="1"/>
          <c:showCatName val="0"/>
          <c:showSerName val="0"/>
          <c:showPercent val="0"/>
          <c:showBubbleSize val="0"/>
        </c:dLbls>
        <c:gapWidth val="79"/>
        <c:overlap val="100"/>
        <c:axId val="1611096607"/>
        <c:axId val="1611152559"/>
      </c:barChart>
      <c:catAx>
        <c:axId val="16110966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611152559"/>
        <c:crosses val="autoZero"/>
        <c:auto val="1"/>
        <c:lblAlgn val="ctr"/>
        <c:lblOffset val="100"/>
        <c:noMultiLvlLbl val="0"/>
      </c:catAx>
      <c:valAx>
        <c:axId val="1611152559"/>
        <c:scaling>
          <c:orientation val="minMax"/>
        </c:scaling>
        <c:delete val="1"/>
        <c:axPos val="b"/>
        <c:numFmt formatCode="0%" sourceLinked="1"/>
        <c:majorTickMark val="none"/>
        <c:minorTickMark val="none"/>
        <c:tickLblPos val="nextTo"/>
        <c:crossAx val="16110966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0.86425456426934733</c:v>
                </c:pt>
                <c:pt idx="1">
                  <c:v>0.86315534652095727</c:v>
                </c:pt>
                <c:pt idx="2">
                  <c:v>0.84346530880875681</c:v>
                </c:pt>
                <c:pt idx="3">
                  <c:v>0.82381876125814046</c:v>
                </c:pt>
                <c:pt idx="4">
                  <c:v>0.86388158804813941</c:v>
                </c:pt>
                <c:pt idx="5">
                  <c:v>0.87510376314333149</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7.9495897701234386E-2</c:v>
                </c:pt>
                <c:pt idx="1">
                  <c:v>9.6348042606169595E-2</c:v>
                </c:pt>
                <c:pt idx="2">
                  <c:v>0.10301707714157055</c:v>
                </c:pt>
                <c:pt idx="3">
                  <c:v>9.754745739226825E-2</c:v>
                </c:pt>
                <c:pt idx="4">
                  <c:v>8.3414026836353572E-2</c:v>
                </c:pt>
                <c:pt idx="5">
                  <c:v>7.4709463198671833E-2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5.6249538029418289E-2</c:v>
                </c:pt>
                <c:pt idx="1">
                  <c:v>4.0496610872873151E-2</c:v>
                </c:pt>
                <c:pt idx="2">
                  <c:v>5.351761404967266E-2</c:v>
                </c:pt>
                <c:pt idx="3">
                  <c:v>7.8633781349591245E-2</c:v>
                </c:pt>
                <c:pt idx="4">
                  <c:v>5.2704385115506985E-2</c:v>
                </c:pt>
                <c:pt idx="5">
                  <c:v>5.0186773657996682E-2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0.86647695775897116</c:v>
                </c:pt>
                <c:pt idx="1">
                  <c:v>0.85407770023955842</c:v>
                </c:pt>
                <c:pt idx="2">
                  <c:v>0.8204967865207573</c:v>
                </c:pt>
                <c:pt idx="3">
                  <c:v>0.78820095893266628</c:v>
                </c:pt>
                <c:pt idx="4">
                  <c:v>0.85890891412299897</c:v>
                </c:pt>
                <c:pt idx="5">
                  <c:v>0.86568978089517001</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7.6166894563731102E-2</c:v>
                </c:pt>
                <c:pt idx="1">
                  <c:v>9.8496684373155577E-2</c:v>
                </c:pt>
                <c:pt idx="2">
                  <c:v>0.11669272190376932</c:v>
                </c:pt>
                <c:pt idx="3">
                  <c:v>0.11576679869362796</c:v>
                </c:pt>
                <c:pt idx="4">
                  <c:v>8.5425565163037814E-2</c:v>
                </c:pt>
                <c:pt idx="5">
                  <c:v>7.7572137921455606E-2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5.7356147677297756E-2</c:v>
                </c:pt>
                <c:pt idx="1">
                  <c:v>4.7425615387286048E-2</c:v>
                </c:pt>
                <c:pt idx="2">
                  <c:v>6.2810491575473332E-2</c:v>
                </c:pt>
                <c:pt idx="3">
                  <c:v>9.6032242373705792E-2</c:v>
                </c:pt>
                <c:pt idx="4">
                  <c:v>5.566552071396326E-2</c:v>
                </c:pt>
                <c:pt idx="5">
                  <c:v>5.6738081183374423E-2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0.85698031905880079</c:v>
                </c:pt>
                <c:pt idx="1">
                  <c:v>0.8426144516965236</c:v>
                </c:pt>
                <c:pt idx="2">
                  <c:v>0.81931197333086392</c:v>
                </c:pt>
                <c:pt idx="3">
                  <c:v>0.76703439325113565</c:v>
                </c:pt>
                <c:pt idx="4">
                  <c:v>0.85654779811630755</c:v>
                </c:pt>
                <c:pt idx="5">
                  <c:v>0.8583560883047161</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8.1531869568374937E-2</c:v>
                </c:pt>
                <c:pt idx="1">
                  <c:v>0.10329583854094339</c:v>
                </c:pt>
                <c:pt idx="2">
                  <c:v>0.11352903046578387</c:v>
                </c:pt>
                <c:pt idx="3">
                  <c:v>0.12454806711782701</c:v>
                </c:pt>
                <c:pt idx="4">
                  <c:v>8.4233911091569663E-2</c:v>
                </c:pt>
                <c:pt idx="5">
                  <c:v>7.9650113389179433E-2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6.1487811372824323E-2</c:v>
                </c:pt>
                <c:pt idx="1">
                  <c:v>5.4089709762532981E-2</c:v>
                </c:pt>
                <c:pt idx="2">
                  <c:v>6.7158996203352167E-2</c:v>
                </c:pt>
                <c:pt idx="3">
                  <c:v>0.10841753963103735</c:v>
                </c:pt>
                <c:pt idx="4">
                  <c:v>5.9218290792122742E-2</c:v>
                </c:pt>
                <c:pt idx="5">
                  <c:v>6.1993798306104506E-2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0.82522758019765652</c:v>
                </c:pt>
                <c:pt idx="1">
                  <c:v>0.82649331319631403</c:v>
                </c:pt>
                <c:pt idx="2">
                  <c:v>0.81362172112287157</c:v>
                </c:pt>
                <c:pt idx="3">
                  <c:v>0.75664357130328008</c:v>
                </c:pt>
                <c:pt idx="4">
                  <c:v>0.85215353960016638</c:v>
                </c:pt>
                <c:pt idx="5">
                  <c:v>0.84079612883449018</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9.4540368255715296E-2</c:v>
                </c:pt>
                <c:pt idx="1">
                  <c:v>0.10876179219471623</c:v>
                </c:pt>
                <c:pt idx="2">
                  <c:v>0.11653846996690991</c:v>
                </c:pt>
                <c:pt idx="3">
                  <c:v>0.13157779336958428</c:v>
                </c:pt>
                <c:pt idx="4">
                  <c:v>8.4783989139241067E-2</c:v>
                </c:pt>
                <c:pt idx="5">
                  <c:v>8.4189091546057679E-2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8.0232051546628144E-2</c:v>
                </c:pt>
                <c:pt idx="1">
                  <c:v>6.4744894608969733E-2</c:v>
                </c:pt>
                <c:pt idx="2">
                  <c:v>6.9839808910218487E-2</c:v>
                </c:pt>
                <c:pt idx="3">
                  <c:v>0.11177863532713558</c:v>
                </c:pt>
                <c:pt idx="4">
                  <c:v>6.3062471260592529E-2</c:v>
                </c:pt>
                <c:pt idx="5">
                  <c:v>7.5014779619452174E-2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0.82387059503177351</c:v>
                </c:pt>
                <c:pt idx="1">
                  <c:v>0.82463948046986912</c:v>
                </c:pt>
                <c:pt idx="2">
                  <c:v>0.81900850128952141</c:v>
                </c:pt>
                <c:pt idx="3">
                  <c:v>0.76004432302313585</c:v>
                </c:pt>
                <c:pt idx="4">
                  <c:v>0.8511561245939232</c:v>
                </c:pt>
                <c:pt idx="5">
                  <c:v>0.83554918815663803</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9.5135759676487575E-2</c:v>
                </c:pt>
                <c:pt idx="1">
                  <c:v>0.10719129023015948</c:v>
                </c:pt>
                <c:pt idx="2">
                  <c:v>0.10921769032381316</c:v>
                </c:pt>
                <c:pt idx="3">
                  <c:v>0.12949200466155933</c:v>
                </c:pt>
                <c:pt idx="4">
                  <c:v>8.5610548442575957E-2</c:v>
                </c:pt>
                <c:pt idx="5">
                  <c:v>8.5042979942693414E-2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8.0993645291738886E-2</c:v>
                </c:pt>
                <c:pt idx="1">
                  <c:v>6.8169229299971351E-2</c:v>
                </c:pt>
                <c:pt idx="2">
                  <c:v>7.1773808386665389E-2</c:v>
                </c:pt>
                <c:pt idx="3">
                  <c:v>0.11046367231530482</c:v>
                </c:pt>
                <c:pt idx="4">
                  <c:v>6.3233326963500855E-2</c:v>
                </c:pt>
                <c:pt idx="5">
                  <c:v>7.940783190066858E-2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1/22/2024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inkprotect.cudasvc.com/url?a=https%3a%2f%2fr20.rs6.net%2ftn.jsp%3ff%3d001eSYYkZMra-NAciBuIGKvoz4OS7LDhSS8V-pEV8hsY9vphhVad-ldgqIzA46tBRBEI1lfrBLXPKW1n1j7PdsjXeeX4ZABaO8YnOfo1tFSuucil_GNApOGk6NmDCY0M3OMK6OdbY-Z3s4LPM96e14XvC0DJ13Oc0vnhKNO12uXqTciVWhmHnRfcpXw1uRIXsfrFaXFXKZv3IZ5egVWKfC7ZdwErSToT67U%26c%3dV3E2QLnhgvzszPb8ALnfBArPlNRi3dY_r5CWaMxLVdT0Pgd6pIRjGg%3d%3d%26ch%3dgXSd7mygU1P5dZmUuwUHWL-EeC0UgKFP12w0G12_TTtye8gKnhKZNg%3d%3d&amp;c=E,1,KeWhbfOlR0LzfWtVht-9o4ttY7vlcqhV6SeGW1xrxUafNIzKev-64YhFdFyZQXBRM4p2NXAUC1czp2lk2Ma7suSUVhHyaEK0SuPZzSiZ0x3PPOFGKW5FN2sQzD0,&amp;typo=1"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iew.officeapps.live.com/op/view.aspx?src=https%3A%2F%2Fwww.ksde.org%2FPortals%2F0%2FCSAS%2FCSAS%2520Home%2FCTE%2520Home%2FKansas%2520CTE%2520Scholar%2520Guide.docx%3Fver%3D2023-12-11-140257-453&amp;wdOrigin=BROWSELINK"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ksde.org/Portals/0/CSAS/CSAS%20Home/Plan_Of_Study/Individual%20Plan%20of%20Study%20Digital%20Reference%20Guide%20072321.pdf?ver=2021-07-23-114459-107"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klic.dol.ks.gov/vosnet/gsipub/documentView.aspx?enc=UbQEi2djXjv4KxAPLIkAnQ=="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klic.dol.ks.gov/vosnet/gsipub/documentView.aspx?enc=XR1MJE2Q7Rmn9KjAm0oNxA=="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9cf4e9c7fb_0_6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29cf4e9c7fb_0_6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9cf4e9c7fb_0_6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3f1b478c5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23f1b478c55_0_0: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171" name="Google Shape;171;g23f1b478c55_0_0: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Kansas Course Codes: February 15, 2024</a:t>
            </a:r>
            <a:br>
              <a:rPr lang="en-US" dirty="0"/>
            </a:br>
            <a:r>
              <a:rPr lang="en-US" dirty="0"/>
              <a:t>New and Updated Course records must be mapped in KCCMS</a:t>
            </a:r>
          </a:p>
          <a:p>
            <a:r>
              <a:rPr lang="en-US" dirty="0"/>
              <a:t>All new and updated records require approval by KSDE staff</a:t>
            </a:r>
          </a:p>
          <a:p>
            <a:r>
              <a:rPr lang="en-US" dirty="0"/>
              <a:t>Double check that all course records in KCCMS match your SIS</a:t>
            </a:r>
          </a:p>
          <a:p>
            <a:pPr lvl="1"/>
            <a:r>
              <a:rPr lang="en-US" dirty="0"/>
              <a:t>Pathways Courses report in KCCMS and Pathways</a:t>
            </a:r>
          </a:p>
          <a:p>
            <a:endParaRPr lang="en-US" dirty="0"/>
          </a:p>
        </p:txBody>
      </p:sp>
    </p:spTree>
    <p:extLst>
      <p:ext uri="{BB962C8B-B14F-4D97-AF65-F5344CB8AC3E}">
        <p14:creationId xmlns:p14="http://schemas.microsoft.com/office/powerpoint/2010/main" val="3086785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Options for follow up status:</a:t>
            </a:r>
          </a:p>
          <a:p>
            <a:pPr lvl="1"/>
            <a:r>
              <a:rPr lang="en-US" dirty="0"/>
              <a:t>Employed – Related to Program</a:t>
            </a:r>
          </a:p>
          <a:p>
            <a:pPr lvl="1"/>
            <a:r>
              <a:rPr lang="en-US" dirty="0"/>
              <a:t>Employed – Not Related to Program</a:t>
            </a:r>
          </a:p>
          <a:p>
            <a:pPr lvl="1"/>
            <a:r>
              <a:rPr lang="en-US" dirty="0"/>
              <a:t>Military</a:t>
            </a:r>
          </a:p>
          <a:p>
            <a:pPr lvl="1"/>
            <a:r>
              <a:rPr lang="en-US" dirty="0"/>
              <a:t>No Placement</a:t>
            </a:r>
          </a:p>
          <a:p>
            <a:pPr lvl="1"/>
            <a:r>
              <a:rPr lang="en-US" dirty="0"/>
              <a:t>Unknown</a:t>
            </a:r>
          </a:p>
          <a:p>
            <a:pPr lvl="1"/>
            <a:r>
              <a:rPr lang="en-US" dirty="0"/>
              <a:t>Advanced Training</a:t>
            </a:r>
          </a:p>
          <a:p>
            <a:pPr lvl="1"/>
            <a:r>
              <a:rPr lang="en-US" dirty="0"/>
              <a:t>Title I Service Program (</a:t>
            </a:r>
            <a:r>
              <a:rPr lang="en-US" dirty="0" err="1"/>
              <a:t>ie</a:t>
            </a:r>
            <a:r>
              <a:rPr lang="en-US" dirty="0"/>
              <a:t>. Peace Corps)</a:t>
            </a:r>
          </a:p>
          <a:p>
            <a:pPr lvl="1"/>
            <a:r>
              <a:rPr lang="en-US" dirty="0"/>
              <a:t>Continued Education – Associate Program</a:t>
            </a:r>
          </a:p>
          <a:p>
            <a:pPr lvl="1"/>
            <a:r>
              <a:rPr lang="en-US" dirty="0"/>
              <a:t>Continued Education – Baccalaureate Program</a:t>
            </a:r>
          </a:p>
          <a:p>
            <a:pPr lvl="1"/>
            <a:r>
              <a:rPr lang="en-US" dirty="0"/>
              <a:t>Continued Education – Certificate Program</a:t>
            </a:r>
          </a:p>
          <a:p>
            <a:pPr marL="0" indent="0">
              <a:buNone/>
            </a:pPr>
            <a:r>
              <a:rPr lang="en-US" b="1" dirty="0"/>
              <a:t>Student Satisfaction</a:t>
            </a:r>
          </a:p>
          <a:p>
            <a:pPr marL="0" indent="0">
              <a:buNone/>
            </a:pPr>
            <a:r>
              <a:rPr lang="en-US" b="1" dirty="0"/>
              <a:t>	How satisfied is the student with the CTE program?</a:t>
            </a:r>
          </a:p>
          <a:p>
            <a:pPr lvl="3"/>
            <a:r>
              <a:rPr lang="en-US" b="1" dirty="0"/>
              <a:t>Very Satisfied</a:t>
            </a:r>
          </a:p>
          <a:p>
            <a:pPr lvl="3"/>
            <a:r>
              <a:rPr lang="en-US" b="1" dirty="0"/>
              <a:t>Satisfied</a:t>
            </a:r>
          </a:p>
          <a:p>
            <a:pPr lvl="3"/>
            <a:r>
              <a:rPr lang="en-US" b="1" dirty="0"/>
              <a:t>Unsatisfied	</a:t>
            </a:r>
          </a:p>
          <a:p>
            <a:pPr marL="158750" indent="0">
              <a:buNone/>
            </a:pPr>
            <a:endParaRPr lang="en-US" dirty="0"/>
          </a:p>
        </p:txBody>
      </p:sp>
    </p:spTree>
    <p:extLst>
      <p:ext uri="{BB962C8B-B14F-4D97-AF65-F5344CB8AC3E}">
        <p14:creationId xmlns:p14="http://schemas.microsoft.com/office/powerpoint/2010/main" val="2049084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ab7565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ab7565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1600" dirty="0">
                <a:latin typeface="Open Sans Light" panose="020B0306030504020204" pitchFamily="34" charset="0"/>
                <a:ea typeface="Open Sans Light" panose="020B0306030504020204" pitchFamily="34" charset="0"/>
                <a:cs typeface="Open Sans Light" panose="020B0306030504020204" pitchFamily="34" charset="0"/>
              </a:rPr>
              <a:t>Focus on special populations </a:t>
            </a:r>
          </a:p>
          <a:p>
            <a:pPr marL="171450" indent="-171450">
              <a:lnSpc>
                <a:spcPct val="120000"/>
              </a:lnSpc>
              <a:spcBef>
                <a:spcPts val="0"/>
              </a:spcBef>
            </a:pPr>
            <a:r>
              <a:rPr lang="en-US" sz="1600" b="0" i="0" dirty="0">
                <a:solidFill>
                  <a:srgbClr val="555555"/>
                </a:solidFill>
                <a:effectLst/>
                <a:latin typeface="Open Sans Light" panose="020B0306030504020204" pitchFamily="34" charset="0"/>
                <a:ea typeface="Open Sans Light" panose="020B0306030504020204" pitchFamily="34" charset="0"/>
                <a:cs typeface="Open Sans Light" panose="020B0306030504020204" pitchFamily="34" charset="0"/>
              </a:rPr>
              <a:t>individuals with disabilities;</a:t>
            </a:r>
          </a:p>
          <a:p>
            <a:pPr marL="171450" indent="-171450">
              <a:lnSpc>
                <a:spcPct val="120000"/>
              </a:lnSpc>
              <a:spcBef>
                <a:spcPts val="0"/>
              </a:spcBef>
            </a:pPr>
            <a:r>
              <a:rPr lang="en-US" sz="1600" b="0" i="0" dirty="0">
                <a:solidFill>
                  <a:srgbClr val="555555"/>
                </a:solidFill>
                <a:effectLst/>
                <a:latin typeface="Open Sans Light" panose="020B0306030504020204" pitchFamily="34" charset="0"/>
                <a:ea typeface="Open Sans Light" panose="020B0306030504020204" pitchFamily="34" charset="0"/>
                <a:cs typeface="Open Sans Light" panose="020B0306030504020204" pitchFamily="34" charset="0"/>
              </a:rPr>
              <a:t>individuals from economically disadvantaged families, including low-income youth and adults;</a:t>
            </a:r>
          </a:p>
          <a:p>
            <a:pPr marL="171450" indent="-171450">
              <a:lnSpc>
                <a:spcPct val="120000"/>
              </a:lnSpc>
              <a:spcBef>
                <a:spcPts val="0"/>
              </a:spcBef>
            </a:pPr>
            <a:r>
              <a:rPr lang="en-US" sz="1600" b="0" i="0" dirty="0">
                <a:solidFill>
                  <a:srgbClr val="555555"/>
                </a:solidFill>
                <a:effectLst/>
                <a:latin typeface="Open Sans Light" panose="020B0306030504020204" pitchFamily="34" charset="0"/>
                <a:ea typeface="Open Sans Light" panose="020B0306030504020204" pitchFamily="34" charset="0"/>
                <a:cs typeface="Open Sans Light" panose="020B0306030504020204" pitchFamily="34" charset="0"/>
              </a:rPr>
              <a:t>individuals preparing for non-traditional fields;</a:t>
            </a:r>
          </a:p>
          <a:p>
            <a:pPr marL="171450" indent="-171450">
              <a:lnSpc>
                <a:spcPct val="120000"/>
              </a:lnSpc>
              <a:spcBef>
                <a:spcPts val="0"/>
              </a:spcBef>
            </a:pPr>
            <a:r>
              <a:rPr lang="en-US" sz="1600" b="0" i="0" dirty="0">
                <a:solidFill>
                  <a:srgbClr val="555555"/>
                </a:solidFill>
                <a:effectLst/>
                <a:latin typeface="Open Sans Light" panose="020B0306030504020204" pitchFamily="34" charset="0"/>
                <a:ea typeface="Open Sans Light" panose="020B0306030504020204" pitchFamily="34" charset="0"/>
                <a:cs typeface="Open Sans Light" panose="020B0306030504020204" pitchFamily="34" charset="0"/>
              </a:rPr>
              <a:t>single parents, including single pregnant women;</a:t>
            </a:r>
          </a:p>
          <a:p>
            <a:pPr marL="171450" indent="-171450">
              <a:lnSpc>
                <a:spcPct val="120000"/>
              </a:lnSpc>
              <a:spcBef>
                <a:spcPts val="0"/>
              </a:spcBef>
            </a:pPr>
            <a:r>
              <a:rPr lang="en-US" sz="1600" b="0" i="0" dirty="0">
                <a:solidFill>
                  <a:srgbClr val="555555"/>
                </a:solidFill>
                <a:effectLst/>
                <a:latin typeface="Open Sans Light" panose="020B0306030504020204" pitchFamily="34" charset="0"/>
                <a:ea typeface="Open Sans Light" panose="020B0306030504020204" pitchFamily="34" charset="0"/>
                <a:cs typeface="Open Sans Light" panose="020B0306030504020204" pitchFamily="34" charset="0"/>
              </a:rPr>
              <a:t>English learners;</a:t>
            </a:r>
          </a:p>
          <a:p>
            <a:pPr marL="171450" indent="-171450">
              <a:lnSpc>
                <a:spcPct val="120000"/>
              </a:lnSpc>
              <a:spcBef>
                <a:spcPts val="0"/>
              </a:spcBef>
            </a:pPr>
            <a:r>
              <a:rPr lang="en-US" sz="1600" b="0" i="0" dirty="0">
                <a:solidFill>
                  <a:srgbClr val="555555"/>
                </a:solidFill>
                <a:effectLst/>
                <a:latin typeface="Open Sans Light" panose="020B0306030504020204" pitchFamily="34" charset="0"/>
                <a:ea typeface="Open Sans Light" panose="020B0306030504020204" pitchFamily="34" charset="0"/>
                <a:cs typeface="Open Sans Light" panose="020B0306030504020204" pitchFamily="34" charset="0"/>
              </a:rPr>
              <a:t>homeless individuals described in section 725 of the McKinney-Vento Homeless Assistance Act</a:t>
            </a:r>
          </a:p>
          <a:p>
            <a:pPr marL="171450" indent="-171450">
              <a:lnSpc>
                <a:spcPct val="120000"/>
              </a:lnSpc>
              <a:spcBef>
                <a:spcPts val="0"/>
              </a:spcBef>
            </a:pPr>
            <a:r>
              <a:rPr lang="en-US" sz="1600" b="0" i="0" dirty="0">
                <a:solidFill>
                  <a:srgbClr val="555555"/>
                </a:solidFill>
                <a:effectLst/>
                <a:latin typeface="Open Sans Light" panose="020B0306030504020204" pitchFamily="34" charset="0"/>
                <a:ea typeface="Open Sans Light" panose="020B0306030504020204" pitchFamily="34" charset="0"/>
                <a:cs typeface="Open Sans Light" panose="020B0306030504020204" pitchFamily="34" charset="0"/>
              </a:rPr>
              <a:t>migrant worker parent</a:t>
            </a:r>
          </a:p>
          <a:p>
            <a:pPr marL="171450" indent="-171450">
              <a:lnSpc>
                <a:spcPct val="120000"/>
              </a:lnSpc>
              <a:spcBef>
                <a:spcPts val="0"/>
              </a:spcBef>
            </a:pPr>
            <a:r>
              <a:rPr lang="en-US" sz="1600" b="0" i="0" dirty="0">
                <a:solidFill>
                  <a:srgbClr val="555555"/>
                </a:solidFill>
                <a:effectLst/>
                <a:latin typeface="Open Sans Light" panose="020B0306030504020204" pitchFamily="34" charset="0"/>
                <a:ea typeface="Open Sans Light" panose="020B0306030504020204" pitchFamily="34" charset="0"/>
                <a:cs typeface="Open Sans Light" panose="020B0306030504020204" pitchFamily="34" charset="0"/>
              </a:rPr>
              <a:t>youth who are in, or have aged out of, the foster care system; and</a:t>
            </a:r>
          </a:p>
          <a:p>
            <a:pPr marL="171450" indent="-171450">
              <a:lnSpc>
                <a:spcPct val="120000"/>
              </a:lnSpc>
              <a:spcBef>
                <a:spcPts val="0"/>
              </a:spcBef>
            </a:pPr>
            <a:r>
              <a:rPr lang="en-US" sz="1600" b="0" i="0" dirty="0">
                <a:solidFill>
                  <a:srgbClr val="555555"/>
                </a:solidFill>
                <a:effectLst/>
                <a:latin typeface="Open Sans Light" panose="020B0306030504020204" pitchFamily="34" charset="0"/>
                <a:ea typeface="Open Sans Light" panose="020B0306030504020204" pitchFamily="34" charset="0"/>
                <a:cs typeface="Open Sans Light" panose="020B0306030504020204" pitchFamily="34" charset="0"/>
              </a:rPr>
              <a:t>youth with a parent who </a:t>
            </a:r>
          </a:p>
          <a:p>
            <a:pPr marL="628650" lvl="1" indent="-171450">
              <a:lnSpc>
                <a:spcPct val="120000"/>
              </a:lnSpc>
              <a:spcBef>
                <a:spcPts val="0"/>
              </a:spcBef>
            </a:pPr>
            <a:r>
              <a:rPr lang="en-US" sz="1400" b="0" i="0" dirty="0">
                <a:solidFill>
                  <a:srgbClr val="555555"/>
                </a:solidFill>
                <a:effectLst/>
                <a:latin typeface="Open Sans Light" panose="020B0306030504020204" pitchFamily="34" charset="0"/>
                <a:ea typeface="Open Sans Light" panose="020B0306030504020204" pitchFamily="34" charset="0"/>
                <a:cs typeface="Open Sans Light" panose="020B0306030504020204" pitchFamily="34" charset="0"/>
              </a:rPr>
              <a:t>is a member of the armed forces; and</a:t>
            </a:r>
          </a:p>
          <a:p>
            <a:pPr marL="628650" lvl="1" indent="-171450">
              <a:lnSpc>
                <a:spcPct val="120000"/>
              </a:lnSpc>
              <a:spcBef>
                <a:spcPts val="0"/>
              </a:spcBef>
            </a:pPr>
            <a:r>
              <a:rPr lang="en-US" sz="1400" b="0" i="0" dirty="0">
                <a:solidFill>
                  <a:srgbClr val="555555"/>
                </a:solidFill>
                <a:effectLst/>
                <a:latin typeface="Open Sans Light" panose="020B0306030504020204" pitchFamily="34" charset="0"/>
                <a:ea typeface="Open Sans Light" panose="020B0306030504020204" pitchFamily="34" charset="0"/>
                <a:cs typeface="Open Sans Light" panose="020B0306030504020204" pitchFamily="34" charset="0"/>
              </a:rPr>
              <a:t>is on active duty</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spcBef>
                <a:spcPts val="0"/>
              </a:spcBef>
              <a:spcAft>
                <a:spcPts val="0"/>
              </a:spcAft>
            </a:pPr>
            <a:r>
              <a:rPr lang="en-US" sz="1800" b="1" i="0" dirty="0">
                <a:solidFill>
                  <a:srgbClr val="525757"/>
                </a:solidFill>
                <a:effectLst/>
                <a:latin typeface="Open Sans" panose="020B0606030504020204" pitchFamily="34" charset="0"/>
              </a:rPr>
              <a:t>Registration is now open for the 2024 Virtual Health Care Career Day, which is scheduled for 9 a.m.-12:30 p.m. Feb. 1.</a:t>
            </a:r>
            <a:r>
              <a:rPr lang="en-US" sz="1800" b="1" i="0" dirty="0">
                <a:solidFill>
                  <a:srgbClr val="525757"/>
                </a:solidFill>
                <a:effectLst/>
                <a:latin typeface="Arial" panose="020B0604020202020204" pitchFamily="34" charset="0"/>
              </a:rPr>
              <a:t> </a:t>
            </a:r>
            <a:endParaRPr lang="en-US" sz="1800" b="0" i="0" dirty="0">
              <a:solidFill>
                <a:srgbClr val="212121"/>
              </a:solidFill>
              <a:effectLst/>
              <a:latin typeface="Bitter"/>
            </a:endParaRPr>
          </a:p>
          <a:p>
            <a:pPr algn="l" rtl="0">
              <a:spcBef>
                <a:spcPts val="0"/>
              </a:spcBef>
              <a:spcAft>
                <a:spcPts val="0"/>
              </a:spcAft>
            </a:pPr>
            <a:r>
              <a:rPr lang="en-US" sz="1800" b="1" i="0" dirty="0">
                <a:solidFill>
                  <a:srgbClr val="525757"/>
                </a:solidFill>
                <a:effectLst/>
                <a:latin typeface="Open Sans" panose="020B0606030504020204" pitchFamily="34" charset="0"/>
              </a:rPr>
              <a:t> </a:t>
            </a:r>
            <a:endParaRPr lang="en-US" sz="1800" b="0" i="0" dirty="0">
              <a:solidFill>
                <a:srgbClr val="212121"/>
              </a:solidFill>
              <a:effectLst/>
              <a:latin typeface="Bitter"/>
            </a:endParaRPr>
          </a:p>
          <a:p>
            <a:pPr algn="l" rtl="0">
              <a:spcBef>
                <a:spcPts val="0"/>
              </a:spcBef>
              <a:spcAft>
                <a:spcPts val="0"/>
              </a:spcAft>
            </a:pPr>
            <a:r>
              <a:rPr lang="en-US" sz="1800" b="1" i="0" dirty="0">
                <a:solidFill>
                  <a:srgbClr val="525757"/>
                </a:solidFill>
                <a:effectLst/>
                <a:latin typeface="Open Sans" panose="020B0606030504020204" pitchFamily="34" charset="0"/>
              </a:rPr>
              <a:t>Several health careers will be highlighted, including physical therapy, radiology technologists, behavioral health, nursing, laboratory, EMT/paramedic, surgery and more.  </a:t>
            </a:r>
            <a:endParaRPr lang="en-US" sz="1800" b="0" i="0" dirty="0">
              <a:solidFill>
                <a:srgbClr val="212121"/>
              </a:solidFill>
              <a:effectLst/>
              <a:latin typeface="Bitter"/>
            </a:endParaRPr>
          </a:p>
          <a:p>
            <a:pPr algn="l" rtl="0">
              <a:spcBef>
                <a:spcPts val="0"/>
              </a:spcBef>
              <a:spcAft>
                <a:spcPts val="0"/>
              </a:spcAft>
            </a:pPr>
            <a:r>
              <a:rPr lang="en-US" sz="1800" b="1" i="0" dirty="0">
                <a:solidFill>
                  <a:srgbClr val="525757"/>
                </a:solidFill>
                <a:effectLst/>
                <a:latin typeface="Open Sans" panose="020B0606030504020204" pitchFamily="34" charset="0"/>
              </a:rPr>
              <a:t> </a:t>
            </a:r>
            <a:endParaRPr lang="en-US" sz="1800" b="0" i="0" dirty="0">
              <a:solidFill>
                <a:srgbClr val="212121"/>
              </a:solidFill>
              <a:effectLst/>
              <a:latin typeface="Bitter"/>
            </a:endParaRPr>
          </a:p>
          <a:p>
            <a:pPr algn="l" rtl="0">
              <a:spcBef>
                <a:spcPts val="0"/>
              </a:spcBef>
              <a:spcAft>
                <a:spcPts val="0"/>
              </a:spcAft>
            </a:pPr>
            <a:r>
              <a:rPr lang="en-US" sz="1800" b="1" i="0" dirty="0">
                <a:solidFill>
                  <a:srgbClr val="525757"/>
                </a:solidFill>
                <a:effectLst/>
                <a:latin typeface="Open Sans" panose="020B0606030504020204" pitchFamily="34" charset="0"/>
              </a:rPr>
              <a:t>Visit</a:t>
            </a:r>
            <a:r>
              <a:rPr lang="en-US" sz="1800" b="1" i="0" u="none" strike="noStrike" dirty="0">
                <a:solidFill>
                  <a:srgbClr val="525757"/>
                </a:solidFill>
                <a:effectLst/>
                <a:latin typeface="Open Sans" panose="020B0606030504020204" pitchFamily="34" charset="0"/>
                <a:hlinkClick r:id="rId3"/>
              </a:rPr>
              <a:t> </a:t>
            </a:r>
            <a:r>
              <a:rPr lang="en-US" sz="1800" b="1" i="0" u="sng" strike="noStrike" dirty="0">
                <a:solidFill>
                  <a:srgbClr val="525757"/>
                </a:solidFill>
                <a:effectLst/>
                <a:latin typeface="Open Sans" panose="020B0606030504020204" pitchFamily="34" charset="0"/>
                <a:hlinkClick r:id="rId3"/>
              </a:rPr>
              <a:t>HappyInHealthCare.org</a:t>
            </a:r>
            <a:r>
              <a:rPr lang="en-US" sz="1800" b="1" i="0" dirty="0">
                <a:solidFill>
                  <a:srgbClr val="525757"/>
                </a:solidFill>
                <a:effectLst/>
                <a:latin typeface="Open Sans" panose="020B0606030504020204" pitchFamily="34" charset="0"/>
              </a:rPr>
              <a:t> to register and to discover schools, careers and scholarships dedicated to building a robust and thriving health care workforce. </a:t>
            </a:r>
            <a:endParaRPr lang="en-US" sz="1800" b="0" i="0" dirty="0">
              <a:solidFill>
                <a:srgbClr val="212121"/>
              </a:solidFill>
              <a:effectLst/>
              <a:latin typeface="Bitter"/>
            </a:endParaRPr>
          </a:p>
          <a:p>
            <a:pPr marL="158750" indent="0">
              <a:buNone/>
            </a:pPr>
            <a:endParaRPr lang="en-US" dirty="0"/>
          </a:p>
        </p:txBody>
      </p:sp>
    </p:spTree>
    <p:extLst>
      <p:ext uri="{BB962C8B-B14F-4D97-AF65-F5344CB8AC3E}">
        <p14:creationId xmlns:p14="http://schemas.microsoft.com/office/powerpoint/2010/main" val="1008795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Open Sans Light" panose="020B0306030504020204" pitchFamily="34" charset="0"/>
                <a:ea typeface="Calibri" panose="020F0502020204030204" pitchFamily="34" charset="0"/>
              </a:rPr>
              <a:t>KS CTE Scholar</a:t>
            </a:r>
            <a:br>
              <a:rPr lang="en-US" sz="1800" dirty="0">
                <a:solidFill>
                  <a:srgbClr val="000000"/>
                </a:solidFill>
                <a:effectLst/>
                <a:latin typeface="Open Sans Light" panose="020B0306030504020204" pitchFamily="34" charset="0"/>
                <a:ea typeface="Calibri" panose="020F0502020204030204" pitchFamily="34" charset="0"/>
              </a:rPr>
            </a:br>
            <a:r>
              <a:rPr lang="en-US" sz="1800" dirty="0">
                <a:solidFill>
                  <a:srgbClr val="000000"/>
                </a:solidFill>
                <a:effectLst/>
                <a:latin typeface="Open Sans Light" panose="020B0306030504020204" pitchFamily="34" charset="0"/>
                <a:ea typeface="Calibri" panose="020F0502020204030204" pitchFamily="34" charset="0"/>
              </a:rPr>
              <a:t>The KS CTE Scholar recognition was awarded for the first time in 2017.  This annual award recognizes students who have indicated a well-rounded demonstration of knowledge and skill according to their experiences within career and technical education.  Achievement by senior students indicates academic achievement, CTE knowledge with excellence, community engagement through leadership demonstration, documentation of skill attainment and ability to verbalize their career vision. The 2024 Application is now open.  A guidance document that includes how to fill out the application, the link to the application, a checklist and Credits/GPA submission form is located at </a:t>
            </a:r>
            <a:r>
              <a:rPr lang="en-US" sz="1800" u="sng" dirty="0">
                <a:solidFill>
                  <a:srgbClr val="0563C1"/>
                </a:solidFill>
                <a:effectLst/>
                <a:latin typeface="Open Sans Light" panose="020B0306030504020204" pitchFamily="34" charset="0"/>
                <a:ea typeface="Calibri" panose="020F0502020204030204" pitchFamily="34" charset="0"/>
                <a:hlinkClick r:id="rId3"/>
              </a:rPr>
              <a:t>Kansas CTE Scholar Guide.docx (live.com)</a:t>
            </a:r>
            <a:r>
              <a:rPr lang="en-US" sz="1800" dirty="0">
                <a:effectLst/>
                <a:latin typeface="Open Sans Light" panose="020B030603050402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3390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3f1b478c55_0_5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3f1b478c55_0_584: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dirty="0"/>
          </a:p>
        </p:txBody>
      </p:sp>
      <p:sp>
        <p:nvSpPr>
          <p:cNvPr id="248" name="Google Shape;248;g23f1b478c55_0_584: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solidFill>
                  <a:srgbClr val="000000"/>
                </a:solidFill>
                <a:latin typeface="Calibri"/>
                <a:ea typeface="Calibri"/>
                <a:cs typeface="Calibri"/>
                <a:sym typeface="Calibri"/>
              </a:rPr>
              <a:t>44</a:t>
            </a:fld>
            <a:endParaRPr sz="1400" dirty="0">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4799b155e2_0_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24799b155e2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hlinkClick r:id="rId3"/>
              </a:rPr>
              <a:t>Kansas Individual Plan of Study (IPS) Digital Reference Guide (ksde.org)</a:t>
            </a: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03B681A-0971-437A-97B1-44BF12E3167A}"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45986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4:notes"/>
          <p:cNvSpPr txBox="1">
            <a:spLocks noGrp="1"/>
          </p:cNvSpPr>
          <p:nvPr>
            <p:ph type="body" idx="1"/>
          </p:nvPr>
        </p:nvSpPr>
        <p:spPr>
          <a:xfrm>
            <a:off x="716619" y="4548457"/>
            <a:ext cx="5732949" cy="3721466"/>
          </a:xfrm>
          <a:prstGeom prst="rect">
            <a:avLst/>
          </a:prstGeom>
          <a:noFill/>
          <a:ln>
            <a:noFill/>
          </a:ln>
        </p:spPr>
        <p:txBody>
          <a:bodyPr spcFirstLastPara="1" wrap="square" lIns="94945" tIns="47460" rIns="94945" bIns="4746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440" name="Google Shape;440;p4:notes"/>
          <p:cNvSpPr txBox="1">
            <a:spLocks noGrp="1"/>
          </p:cNvSpPr>
          <p:nvPr>
            <p:ph type="sldNum" idx="12"/>
          </p:nvPr>
        </p:nvSpPr>
        <p:spPr>
          <a:xfrm>
            <a:off x="4059181" y="8977134"/>
            <a:ext cx="3105348" cy="474207"/>
          </a:xfrm>
          <a:prstGeom prst="rect">
            <a:avLst/>
          </a:prstGeom>
          <a:noFill/>
          <a:ln>
            <a:noFill/>
          </a:ln>
        </p:spPr>
        <p:txBody>
          <a:bodyPr spcFirstLastPara="1" wrap="square" lIns="94945" tIns="47460" rIns="94945" bIns="4746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50</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b0efc6d113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b0efc6d113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2b0efc6d113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900" dirty="0">
                <a:latin typeface="Calibri" panose="020F0502020204030204" pitchFamily="34" charset="0"/>
                <a:ea typeface="Calibri" panose="020F0502020204030204" pitchFamily="34" charset="0"/>
              </a:rPr>
              <a:t>LMIS has published a new set of career posters based on the 2023 High Demand list and wages from the 2023 Kansas Wage Survey. We have posters for most of the Kansas career clusters as well as a poster highlighting some high demand STEM occupations. You can view/download each of the posters here: </a:t>
            </a:r>
            <a:r>
              <a:rPr lang="en-US" sz="1900" u="sng" dirty="0">
                <a:solidFill>
                  <a:srgbClr val="0563C1"/>
                </a:solidFill>
                <a:latin typeface="Calibri" panose="020F0502020204030204" pitchFamily="34" charset="0"/>
                <a:ea typeface="Calibri" panose="020F0502020204030204" pitchFamily="34" charset="0"/>
                <a:hlinkClick r:id="rId3"/>
              </a:rPr>
              <a:t>https://klic.dol.ks.gov/vosnet/gsipub/documentView.aspx?enc=UbQEi2djXjv4KxAPLIkAnQ==</a:t>
            </a:r>
            <a:r>
              <a:rPr lang="en-US" sz="1900" dirty="0">
                <a:latin typeface="Calibri" panose="020F0502020204030204" pitchFamily="34" charset="0"/>
                <a:ea typeface="Calibri" panose="020F0502020204030204" pitchFamily="34" charset="0"/>
              </a:rPr>
              <a:t>.</a:t>
            </a:r>
          </a:p>
          <a:p>
            <a:r>
              <a:rPr lang="en-US" sz="1900" dirty="0">
                <a:latin typeface="Calibri" panose="020F0502020204030204" pitchFamily="34" charset="0"/>
                <a:ea typeface="Calibri" panose="020F0502020204030204" pitchFamily="34" charset="0"/>
              </a:rPr>
              <a:t> </a:t>
            </a:r>
          </a:p>
          <a:p>
            <a:r>
              <a:rPr lang="en-US" sz="1900" dirty="0">
                <a:latin typeface="Calibri" panose="020F0502020204030204" pitchFamily="34" charset="0"/>
                <a:ea typeface="Calibri" panose="020F0502020204030204" pitchFamily="34" charset="0"/>
              </a:rPr>
              <a:t>The complete list of high demand occupations including an interactive Tableau dashboard as well as statewide/regional Excel files are available here: </a:t>
            </a:r>
            <a:r>
              <a:rPr lang="en-US" sz="1900" u="sng" dirty="0">
                <a:solidFill>
                  <a:srgbClr val="0563C1"/>
                </a:solidFill>
                <a:latin typeface="Calibri" panose="020F0502020204030204" pitchFamily="34" charset="0"/>
                <a:ea typeface="Calibri" panose="020F0502020204030204" pitchFamily="34" charset="0"/>
                <a:hlinkClick r:id="rId4"/>
              </a:rPr>
              <a:t>https://klic.dol.ks.gov/vosnet/gsipub/documentView.aspx?enc=XR1MJE2Q7Rmn9KjAm0oNxA==</a:t>
            </a:r>
            <a:r>
              <a:rPr lang="en-US" sz="1900" dirty="0">
                <a:latin typeface="Calibri" panose="020F0502020204030204" pitchFamily="34" charset="0"/>
                <a:ea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414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3f1b478c55_0_5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3f1b478c55_0_584: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dirty="0"/>
          </a:p>
        </p:txBody>
      </p:sp>
      <p:sp>
        <p:nvSpPr>
          <p:cNvPr id="248" name="Google Shape;248;g23f1b478c55_0_584:notes"/>
          <p:cNvSpPr txBox="1">
            <a:spLocks noGrp="1"/>
          </p:cNvSpPr>
          <p:nvPr>
            <p:ph type="sldNum" idx="12"/>
          </p:nvPr>
        </p:nvSpPr>
        <p:spPr>
          <a:xfrm>
            <a:off x="3884613" y="8685213"/>
            <a:ext cx="2971800" cy="459000"/>
          </a:xfrm>
          <a:prstGeom prst="rect">
            <a:avLst/>
          </a:prstGeom>
          <a:noFill/>
          <a:ln>
            <a:noFill/>
          </a:ln>
        </p:spPr>
        <p:txBody>
          <a:bodyPr spcFirstLastPara="1" wrap="square" lIns="91325" tIns="45650" rIns="91325"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61</a:t>
            </a:fld>
            <a:endParaRPr lang="en-US"/>
          </a:p>
        </p:txBody>
      </p:sp>
    </p:spTree>
    <p:extLst>
      <p:ext uri="{BB962C8B-B14F-4D97-AF65-F5344CB8AC3E}">
        <p14:creationId xmlns:p14="http://schemas.microsoft.com/office/powerpoint/2010/main" val="2467269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62</a:t>
            </a:fld>
            <a:endParaRPr lang="en-US" dirty="0"/>
          </a:p>
        </p:txBody>
      </p:sp>
    </p:spTree>
    <p:extLst>
      <p:ext uri="{BB962C8B-B14F-4D97-AF65-F5344CB8AC3E}">
        <p14:creationId xmlns:p14="http://schemas.microsoft.com/office/powerpoint/2010/main" val="3529968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Describe business rules for using each – what are the non-negotiables in terms of design, etc.?</a:t>
            </a:r>
          </a:p>
          <a:p>
            <a:pPr lvl="0"/>
            <a:r>
              <a:rPr lang="en-US" sz="1200" kern="1200" dirty="0">
                <a:solidFill>
                  <a:schemeClr val="tx1"/>
                </a:solidFill>
                <a:effectLst/>
                <a:latin typeface="+mn-lt"/>
                <a:ea typeface="+mn-ea"/>
                <a:cs typeface="+mn-cs"/>
              </a:rPr>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63</a:t>
            </a:fld>
            <a:endParaRPr lang="en-US" dirty="0"/>
          </a:p>
        </p:txBody>
      </p:sp>
    </p:spTree>
    <p:extLst>
      <p:ext uri="{BB962C8B-B14F-4D97-AF65-F5344CB8AC3E}">
        <p14:creationId xmlns:p14="http://schemas.microsoft.com/office/powerpoint/2010/main" val="3658142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Describe business rules for using each – what are the non-negotiables in terms of design, etc.?</a:t>
            </a:r>
          </a:p>
          <a:p>
            <a:pPr lvl="0"/>
            <a:r>
              <a:rPr lang="en-US" sz="1200" kern="1200" dirty="0">
                <a:solidFill>
                  <a:schemeClr val="tx1"/>
                </a:solidFill>
                <a:effectLst/>
                <a:latin typeface="+mn-lt"/>
                <a:ea typeface="+mn-ea"/>
                <a:cs typeface="+mn-cs"/>
              </a:rPr>
              <a:t>Describe logo usage – when to use KSDE, when to use Kansans Can, using dual logos, etc. </a:t>
            </a:r>
          </a:p>
        </p:txBody>
      </p:sp>
      <p:sp>
        <p:nvSpPr>
          <p:cNvPr id="4" name="Slide Number Placeholder 3"/>
          <p:cNvSpPr>
            <a:spLocks noGrp="1"/>
          </p:cNvSpPr>
          <p:nvPr>
            <p:ph type="sldNum" sz="quarter" idx="10"/>
          </p:nvPr>
        </p:nvSpPr>
        <p:spPr/>
        <p:txBody>
          <a:bodyPr/>
          <a:lstStyle/>
          <a:p>
            <a:fld id="{B03B681A-0971-437A-97B1-44BF12E3167A}" type="slidenum">
              <a:rPr lang="en-US" smtClean="0"/>
              <a:t>64</a:t>
            </a:fld>
            <a:endParaRPr lang="en-US" dirty="0"/>
          </a:p>
        </p:txBody>
      </p:sp>
    </p:spTree>
    <p:extLst>
      <p:ext uri="{BB962C8B-B14F-4D97-AF65-F5344CB8AC3E}">
        <p14:creationId xmlns:p14="http://schemas.microsoft.com/office/powerpoint/2010/main" val="1956749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73</a:t>
            </a:fld>
            <a:endParaRPr lang="en-US"/>
          </a:p>
        </p:txBody>
      </p:sp>
    </p:spTree>
    <p:extLst>
      <p:ext uri="{BB962C8B-B14F-4D97-AF65-F5344CB8AC3E}">
        <p14:creationId xmlns:p14="http://schemas.microsoft.com/office/powerpoint/2010/main" val="1975796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2015 the Kansas State Board of Education established our Kansans Can vision for education in Kansas: Kansas leads the world in the success of each student. The State Board engaged with thousands of Kansans to develop this vision. Kansans shared that kindergarten readiness is essential to achieving this vision – if we want to lead the world in the success of each student, we have to focus on the critical years of early brain development. </a:t>
            </a:r>
            <a:r>
              <a:rPr lang="en-US" b="0" i="0" dirty="0">
                <a:solidFill>
                  <a:srgbClr val="666666"/>
                </a:solidFill>
                <a:effectLst/>
                <a:latin typeface="Open Sans" panose="020B0606030504020204" pitchFamily="34" charset="0"/>
              </a:rPr>
              <a:t>The</a:t>
            </a:r>
            <a:r>
              <a:rPr lang="en-US" dirty="0"/>
              <a:t> State Board identified Kindergarten Readiness as one of five key outcomes to measure progress toward our state 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If you have time for good conversation, you might ask attendees to reflect and discuss – what does kindergarten readiness mean to you/in our school/in our community?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372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77</a:t>
            </a:fld>
            <a:endParaRPr lang="en-US" altLang="en-US" dirty="0"/>
          </a:p>
        </p:txBody>
      </p:sp>
    </p:spTree>
    <p:extLst>
      <p:ext uri="{BB962C8B-B14F-4D97-AF65-F5344CB8AC3E}">
        <p14:creationId xmlns:p14="http://schemas.microsoft.com/office/powerpoint/2010/main" val="643552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78</a:t>
            </a:fld>
            <a:endParaRPr lang="en-US" altLang="en-US" dirty="0"/>
          </a:p>
        </p:txBody>
      </p:sp>
    </p:spTree>
    <p:extLst>
      <p:ext uri="{BB962C8B-B14F-4D97-AF65-F5344CB8AC3E}">
        <p14:creationId xmlns:p14="http://schemas.microsoft.com/office/powerpoint/2010/main" val="200587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96632dcd02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96632dcd02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296632dcd02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2022 - 45,033 ASQ-3 and 43,071 ASQ:SE-2</a:t>
            </a:r>
          </a:p>
          <a:p>
            <a:r>
              <a:rPr lang="en-US" altLang="en-US" dirty="0"/>
              <a:t>2023 – 51,567 ASQ-3 and 42,765 ASQ:SE-2</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79</a:t>
            </a:fld>
            <a:endParaRPr lang="en-US" altLang="en-US"/>
          </a:p>
        </p:txBody>
      </p:sp>
    </p:spTree>
    <p:extLst>
      <p:ext uri="{BB962C8B-B14F-4D97-AF65-F5344CB8AC3E}">
        <p14:creationId xmlns:p14="http://schemas.microsoft.com/office/powerpoint/2010/main" val="1593893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80</a:t>
            </a:fld>
            <a:endParaRPr lang="en-US" altLang="en-US"/>
          </a:p>
        </p:txBody>
      </p:sp>
    </p:spTree>
    <p:extLst>
      <p:ext uri="{BB962C8B-B14F-4D97-AF65-F5344CB8AC3E}">
        <p14:creationId xmlns:p14="http://schemas.microsoft.com/office/powerpoint/2010/main" val="4205244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81</a:t>
            </a:fld>
            <a:endParaRPr lang="en-US" altLang="en-US" dirty="0"/>
          </a:p>
        </p:txBody>
      </p:sp>
    </p:spTree>
    <p:extLst>
      <p:ext uri="{BB962C8B-B14F-4D97-AF65-F5344CB8AC3E}">
        <p14:creationId xmlns:p14="http://schemas.microsoft.com/office/powerpoint/2010/main" val="2821667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82</a:t>
            </a:fld>
            <a:endParaRPr lang="en-US" altLang="en-US" dirty="0"/>
          </a:p>
        </p:txBody>
      </p:sp>
    </p:spTree>
    <p:extLst>
      <p:ext uri="{BB962C8B-B14F-4D97-AF65-F5344CB8AC3E}">
        <p14:creationId xmlns:p14="http://schemas.microsoft.com/office/powerpoint/2010/main" val="1693432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84</a:t>
            </a:fld>
            <a:endParaRPr lang="en-US" altLang="en-US" dirty="0"/>
          </a:p>
        </p:txBody>
      </p:sp>
    </p:spTree>
    <p:extLst>
      <p:ext uri="{BB962C8B-B14F-4D97-AF65-F5344CB8AC3E}">
        <p14:creationId xmlns:p14="http://schemas.microsoft.com/office/powerpoint/2010/main" val="1754248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85</a:t>
            </a:fld>
            <a:endParaRPr lang="en-US" altLang="en-US" dirty="0"/>
          </a:p>
        </p:txBody>
      </p:sp>
    </p:spTree>
    <p:extLst>
      <p:ext uri="{BB962C8B-B14F-4D97-AF65-F5344CB8AC3E}">
        <p14:creationId xmlns:p14="http://schemas.microsoft.com/office/powerpoint/2010/main" val="1639238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86</a:t>
            </a:fld>
            <a:endParaRPr lang="en-US" altLang="en-US" dirty="0"/>
          </a:p>
        </p:txBody>
      </p:sp>
    </p:spTree>
    <p:extLst>
      <p:ext uri="{BB962C8B-B14F-4D97-AF65-F5344CB8AC3E}">
        <p14:creationId xmlns:p14="http://schemas.microsoft.com/office/powerpoint/2010/main" val="1717605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87</a:t>
            </a:fld>
            <a:endParaRPr lang="en-US" altLang="en-US" dirty="0"/>
          </a:p>
        </p:txBody>
      </p:sp>
    </p:spTree>
    <p:extLst>
      <p:ext uri="{BB962C8B-B14F-4D97-AF65-F5344CB8AC3E}">
        <p14:creationId xmlns:p14="http://schemas.microsoft.com/office/powerpoint/2010/main" val="2643413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89</a:t>
            </a:fld>
            <a:endParaRPr lang="en-US" altLang="en-US" dirty="0"/>
          </a:p>
        </p:txBody>
      </p:sp>
    </p:spTree>
    <p:extLst>
      <p:ext uri="{BB962C8B-B14F-4D97-AF65-F5344CB8AC3E}">
        <p14:creationId xmlns:p14="http://schemas.microsoft.com/office/powerpoint/2010/main" val="3266760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90</a:t>
            </a:fld>
            <a:endParaRPr lang="en-US"/>
          </a:p>
        </p:txBody>
      </p:sp>
    </p:spTree>
    <p:extLst>
      <p:ext uri="{BB962C8B-B14F-4D97-AF65-F5344CB8AC3E}">
        <p14:creationId xmlns:p14="http://schemas.microsoft.com/office/powerpoint/2010/main" val="102915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9cf0601c0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29cf0601c0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29cf0601c0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91</a:t>
            </a:fld>
            <a:endParaRPr lang="en-US"/>
          </a:p>
        </p:txBody>
      </p:sp>
    </p:spTree>
    <p:extLst>
      <p:ext uri="{BB962C8B-B14F-4D97-AF65-F5344CB8AC3E}">
        <p14:creationId xmlns:p14="http://schemas.microsoft.com/office/powerpoint/2010/main" val="3134374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92</a:t>
            </a:fld>
            <a:endParaRPr lang="en-US" altLang="en-US"/>
          </a:p>
        </p:txBody>
      </p:sp>
    </p:spTree>
    <p:extLst>
      <p:ext uri="{BB962C8B-B14F-4D97-AF65-F5344CB8AC3E}">
        <p14:creationId xmlns:p14="http://schemas.microsoft.com/office/powerpoint/2010/main" val="3437905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93</a:t>
            </a:fld>
            <a:endParaRPr lang="en-US" altLang="en-US"/>
          </a:p>
        </p:txBody>
      </p:sp>
    </p:spTree>
    <p:extLst>
      <p:ext uri="{BB962C8B-B14F-4D97-AF65-F5344CB8AC3E}">
        <p14:creationId xmlns:p14="http://schemas.microsoft.com/office/powerpoint/2010/main" val="491541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94</a:t>
            </a:fld>
            <a:endParaRPr lang="en-US" altLang="en-US"/>
          </a:p>
        </p:txBody>
      </p:sp>
    </p:spTree>
    <p:extLst>
      <p:ext uri="{BB962C8B-B14F-4D97-AF65-F5344CB8AC3E}">
        <p14:creationId xmlns:p14="http://schemas.microsoft.com/office/powerpoint/2010/main" val="3369660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95</a:t>
            </a:fld>
            <a:endParaRPr lang="en-US" altLang="en-US"/>
          </a:p>
        </p:txBody>
      </p:sp>
    </p:spTree>
    <p:extLst>
      <p:ext uri="{BB962C8B-B14F-4D97-AF65-F5344CB8AC3E}">
        <p14:creationId xmlns:p14="http://schemas.microsoft.com/office/powerpoint/2010/main" val="40415136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96</a:t>
            </a:fld>
            <a:endParaRPr lang="en-US" altLang="en-US"/>
          </a:p>
        </p:txBody>
      </p:sp>
    </p:spTree>
    <p:extLst>
      <p:ext uri="{BB962C8B-B14F-4D97-AF65-F5344CB8AC3E}">
        <p14:creationId xmlns:p14="http://schemas.microsoft.com/office/powerpoint/2010/main" val="42052440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 &amp; Jake</a:t>
            </a:r>
          </a:p>
          <a:p>
            <a:endParaRPr lang="en-US" dirty="0"/>
          </a:p>
          <a:p>
            <a:r>
              <a:rPr lang="en-US" dirty="0"/>
              <a:t>Jay provides an overview that leads into Jake facilitating a discussion around the ways districts look at this data</a:t>
            </a:r>
          </a:p>
        </p:txBody>
      </p:sp>
      <p:sp>
        <p:nvSpPr>
          <p:cNvPr id="4" name="Slide Number Placeholder 3"/>
          <p:cNvSpPr>
            <a:spLocks noGrp="1"/>
          </p:cNvSpPr>
          <p:nvPr>
            <p:ph type="sldNum" sz="quarter" idx="5"/>
          </p:nvPr>
        </p:nvSpPr>
        <p:spPr/>
        <p:txBody>
          <a:bodyPr/>
          <a:lstStyle/>
          <a:p>
            <a:fld id="{D336867E-19EC-4321-891C-42C74EED1350}" type="slidenum">
              <a:rPr lang="en-US" smtClean="0"/>
              <a:t>106</a:t>
            </a:fld>
            <a:endParaRPr lang="en-US"/>
          </a:p>
        </p:txBody>
      </p:sp>
    </p:spTree>
    <p:extLst>
      <p:ext uri="{BB962C8B-B14F-4D97-AF65-F5344CB8AC3E}">
        <p14:creationId xmlns:p14="http://schemas.microsoft.com/office/powerpoint/2010/main" val="1708391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Jay provides an overview</a:t>
            </a:r>
          </a:p>
          <a:p>
            <a:endParaRPr lang="en-US" dirty="0"/>
          </a:p>
          <a:p>
            <a:r>
              <a:rPr lang="en-US" dirty="0"/>
              <a:t>Jake facilitates discussion around best practices when collaborating on student outcomes across systems (What is most effective and doesn’t become a dog/pony show?)</a:t>
            </a:r>
          </a:p>
        </p:txBody>
      </p:sp>
      <p:sp>
        <p:nvSpPr>
          <p:cNvPr id="4" name="Slide Number Placeholder 3"/>
          <p:cNvSpPr>
            <a:spLocks noGrp="1"/>
          </p:cNvSpPr>
          <p:nvPr>
            <p:ph type="sldNum" sz="quarter" idx="5"/>
          </p:nvPr>
        </p:nvSpPr>
        <p:spPr/>
        <p:txBody>
          <a:bodyPr/>
          <a:lstStyle/>
          <a:p>
            <a:fld id="{D336867E-19EC-4321-891C-42C74EED1350}" type="slidenum">
              <a:rPr lang="en-US" smtClean="0"/>
              <a:t>107</a:t>
            </a:fld>
            <a:endParaRPr lang="en-US"/>
          </a:p>
        </p:txBody>
      </p:sp>
    </p:spTree>
    <p:extLst>
      <p:ext uri="{BB962C8B-B14F-4D97-AF65-F5344CB8AC3E}">
        <p14:creationId xmlns:p14="http://schemas.microsoft.com/office/powerpoint/2010/main" val="3094362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I wonder</a:t>
            </a:r>
          </a:p>
        </p:txBody>
      </p:sp>
      <p:sp>
        <p:nvSpPr>
          <p:cNvPr id="4" name="Slide Number Placeholder 3"/>
          <p:cNvSpPr>
            <a:spLocks noGrp="1"/>
          </p:cNvSpPr>
          <p:nvPr>
            <p:ph type="sldNum" sz="quarter" idx="5"/>
          </p:nvPr>
        </p:nvSpPr>
        <p:spPr/>
        <p:txBody>
          <a:bodyPr/>
          <a:lstStyle/>
          <a:p>
            <a:fld id="{D336867E-19EC-4321-891C-42C74EED1350}" type="slidenum">
              <a:rPr lang="en-US" smtClean="0"/>
              <a:t>108</a:t>
            </a:fld>
            <a:endParaRPr lang="en-US"/>
          </a:p>
        </p:txBody>
      </p:sp>
    </p:spTree>
    <p:extLst>
      <p:ext uri="{BB962C8B-B14F-4D97-AF65-F5344CB8AC3E}">
        <p14:creationId xmlns:p14="http://schemas.microsoft.com/office/powerpoint/2010/main" val="198056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3ec6376da5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3ec6376da5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23ec6376da5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9cf0601c00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29cf0601c00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29cf0601c00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b0efc6d11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b0efc6d113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2b0efc6d113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43435c3d5d_0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43435c3d5d_0_2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143435c3d5d_0_2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tx1"/>
                </a:solidFill>
              </a:defRPr>
            </a:lvl1pPr>
          </a:lstStyle>
          <a:p>
            <a:r>
              <a:rPr lang="en-US" dirty="0"/>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1/22/2024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2571"/>
            <a:ext cx="12188950"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1/22/2024</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p:cSld name="1_Section Header">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1187" y="669"/>
            <a:ext cx="12189627" cy="6856665"/>
          </a:xfrm>
          <a:prstGeom prst="rect">
            <a:avLst/>
          </a:prstGeom>
          <a:noFill/>
          <a:ln>
            <a:noFill/>
          </a:ln>
        </p:spPr>
      </p:pic>
      <p:sp>
        <p:nvSpPr>
          <p:cNvPr id="52" name="Google Shape;52;p13"/>
          <p:cNvSpPr txBox="1">
            <a:spLocks noGrp="1"/>
          </p:cNvSpPr>
          <p:nvPr>
            <p:ph type="title"/>
          </p:nvPr>
        </p:nvSpPr>
        <p:spPr>
          <a:xfrm>
            <a:off x="1893456" y="423335"/>
            <a:ext cx="8340400" cy="2713200"/>
          </a:xfrm>
          <a:prstGeom prst="rect">
            <a:avLst/>
          </a:prstGeom>
          <a:noFill/>
          <a:ln>
            <a:noFill/>
          </a:ln>
        </p:spPr>
        <p:txBody>
          <a:bodyPr spcFirstLastPara="1" wrap="square" lIns="68575" tIns="34275" rIns="342900" bIns="34275" anchor="b" anchorCtr="0">
            <a:normAutofit/>
          </a:bodyPr>
          <a:lstStyle>
            <a:lvl1pPr lvl="0" algn="l" rtl="0">
              <a:lnSpc>
                <a:spcPct val="90000"/>
              </a:lnSpc>
              <a:spcBef>
                <a:spcPts val="0"/>
              </a:spcBef>
              <a:spcAft>
                <a:spcPts val="0"/>
              </a:spcAft>
              <a:buClr>
                <a:schemeClr val="lt1"/>
              </a:buClr>
              <a:buSzPts val="4500"/>
              <a:buFont typeface="Open Sans SemiBold"/>
              <a:buNone/>
              <a:defRPr sz="6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13"/>
          <p:cNvSpPr txBox="1">
            <a:spLocks noGrp="1"/>
          </p:cNvSpPr>
          <p:nvPr>
            <p:ph type="body" idx="1"/>
          </p:nvPr>
        </p:nvSpPr>
        <p:spPr>
          <a:xfrm>
            <a:off x="1893456" y="3246268"/>
            <a:ext cx="8340400" cy="1500400"/>
          </a:xfrm>
          <a:prstGeom prst="rect">
            <a:avLst/>
          </a:prstGeom>
          <a:noFill/>
          <a:ln>
            <a:noFill/>
          </a:ln>
        </p:spPr>
        <p:txBody>
          <a:bodyPr spcFirstLastPara="1" wrap="square" lIns="68575" tIns="137150" rIns="342900" bIns="137150" anchor="t" anchorCtr="0">
            <a:normAutofit/>
          </a:bodyPr>
          <a:lstStyle>
            <a:lvl1pPr marL="609585" lvl="0" indent="-304792" algn="l" rtl="0">
              <a:lnSpc>
                <a:spcPct val="90000"/>
              </a:lnSpc>
              <a:spcBef>
                <a:spcPts val="1067"/>
              </a:spcBef>
              <a:spcAft>
                <a:spcPts val="0"/>
              </a:spcAft>
              <a:buSzPts val="1800"/>
              <a:buNone/>
              <a:defRPr sz="2400">
                <a:solidFill>
                  <a:schemeClr val="lt1"/>
                </a:solidFill>
              </a:defRPr>
            </a:lvl1pPr>
            <a:lvl2pPr marL="1219170" lvl="1" indent="-304792" algn="l" rtl="0">
              <a:lnSpc>
                <a:spcPct val="90000"/>
              </a:lnSpc>
              <a:spcBef>
                <a:spcPts val="1600"/>
              </a:spcBef>
              <a:spcAft>
                <a:spcPts val="0"/>
              </a:spcAft>
              <a:buSzPts val="1500"/>
              <a:buNone/>
              <a:defRPr sz="2000">
                <a:solidFill>
                  <a:srgbClr val="888B94"/>
                </a:solidFill>
              </a:defRPr>
            </a:lvl2pPr>
            <a:lvl3pPr marL="1828754" lvl="2" indent="-304792" algn="l" rtl="0">
              <a:lnSpc>
                <a:spcPct val="90000"/>
              </a:lnSpc>
              <a:spcBef>
                <a:spcPts val="1600"/>
              </a:spcBef>
              <a:spcAft>
                <a:spcPts val="0"/>
              </a:spcAft>
              <a:buSzPts val="1400"/>
              <a:buNone/>
              <a:defRPr sz="1867">
                <a:solidFill>
                  <a:srgbClr val="888B94"/>
                </a:solidFill>
              </a:defRPr>
            </a:lvl3pPr>
            <a:lvl4pPr marL="2438339" lvl="3" indent="-304792" algn="l" rtl="0">
              <a:lnSpc>
                <a:spcPct val="90000"/>
              </a:lnSpc>
              <a:spcBef>
                <a:spcPts val="1600"/>
              </a:spcBef>
              <a:spcAft>
                <a:spcPts val="0"/>
              </a:spcAft>
              <a:buSzPts val="1200"/>
              <a:buNone/>
              <a:defRPr sz="1600">
                <a:solidFill>
                  <a:srgbClr val="888B94"/>
                </a:solidFill>
              </a:defRPr>
            </a:lvl4pPr>
            <a:lvl5pPr marL="3047924" lvl="4" indent="-304792" algn="l" rtl="0">
              <a:lnSpc>
                <a:spcPct val="90000"/>
              </a:lnSpc>
              <a:spcBef>
                <a:spcPts val="1600"/>
              </a:spcBef>
              <a:spcAft>
                <a:spcPts val="0"/>
              </a:spcAft>
              <a:buSzPts val="1200"/>
              <a:buNone/>
              <a:defRPr sz="1600">
                <a:solidFill>
                  <a:srgbClr val="888B94"/>
                </a:solidFill>
              </a:defRPr>
            </a:lvl5pPr>
            <a:lvl6pPr marL="3657509" lvl="5" indent="-304792" algn="l" rtl="0">
              <a:lnSpc>
                <a:spcPct val="90000"/>
              </a:lnSpc>
              <a:spcBef>
                <a:spcPts val="1600"/>
              </a:spcBef>
              <a:spcAft>
                <a:spcPts val="0"/>
              </a:spcAft>
              <a:buClr>
                <a:srgbClr val="888B94"/>
              </a:buClr>
              <a:buSzPts val="1200"/>
              <a:buNone/>
              <a:defRPr sz="1600">
                <a:solidFill>
                  <a:srgbClr val="888B94"/>
                </a:solidFill>
              </a:defRPr>
            </a:lvl6pPr>
            <a:lvl7pPr marL="4267093" lvl="6" indent="-304792" algn="l" rtl="0">
              <a:lnSpc>
                <a:spcPct val="90000"/>
              </a:lnSpc>
              <a:spcBef>
                <a:spcPts val="1600"/>
              </a:spcBef>
              <a:spcAft>
                <a:spcPts val="0"/>
              </a:spcAft>
              <a:buClr>
                <a:srgbClr val="888B94"/>
              </a:buClr>
              <a:buSzPts val="1200"/>
              <a:buNone/>
              <a:defRPr sz="1600">
                <a:solidFill>
                  <a:srgbClr val="888B94"/>
                </a:solidFill>
              </a:defRPr>
            </a:lvl7pPr>
            <a:lvl8pPr marL="4876678" lvl="7" indent="-304792" algn="l" rtl="0">
              <a:lnSpc>
                <a:spcPct val="90000"/>
              </a:lnSpc>
              <a:spcBef>
                <a:spcPts val="1600"/>
              </a:spcBef>
              <a:spcAft>
                <a:spcPts val="0"/>
              </a:spcAft>
              <a:buClr>
                <a:srgbClr val="888B94"/>
              </a:buClr>
              <a:buSzPts val="1200"/>
              <a:buNone/>
              <a:defRPr sz="1600">
                <a:solidFill>
                  <a:srgbClr val="888B94"/>
                </a:solidFill>
              </a:defRPr>
            </a:lvl8pPr>
            <a:lvl9pPr marL="5486263" lvl="8" indent="-304792" algn="l" rtl="0">
              <a:lnSpc>
                <a:spcPct val="90000"/>
              </a:lnSpc>
              <a:spcBef>
                <a:spcPts val="1600"/>
              </a:spcBef>
              <a:spcAft>
                <a:spcPts val="1600"/>
              </a:spcAft>
              <a:buClr>
                <a:srgbClr val="888B94"/>
              </a:buClr>
              <a:buSzPts val="1200"/>
              <a:buNone/>
              <a:defRPr sz="1600">
                <a:solidFill>
                  <a:srgbClr val="888B94"/>
                </a:solidFill>
              </a:defRPr>
            </a:lvl9pPr>
          </a:lstStyle>
          <a:p>
            <a:endParaRPr/>
          </a:p>
        </p:txBody>
      </p:sp>
      <p:sp>
        <p:nvSpPr>
          <p:cNvPr id="54" name="Google Shape;54;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dirty="0"/>
          </a:p>
        </p:txBody>
      </p:sp>
      <p:sp>
        <p:nvSpPr>
          <p:cNvPr id="55" name="Google Shape;55;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dirty="0"/>
          </a:p>
        </p:txBody>
      </p:sp>
      <p:sp>
        <p:nvSpPr>
          <p:cNvPr id="56" name="Google Shape;56;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97268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8BC5F5-C622-0D7C-A80F-8A93245F14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7" y="2382"/>
            <a:ext cx="12189629" cy="6853239"/>
          </a:xfrm>
          <a:prstGeom prst="rect">
            <a:avLst/>
          </a:prstGeom>
        </p:spPr>
      </p:pic>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9693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85"/>
        <p:cNvGrpSpPr/>
        <p:nvPr/>
      </p:nvGrpSpPr>
      <p:grpSpPr>
        <a:xfrm>
          <a:off x="0" y="0"/>
          <a:ext cx="0" cy="0"/>
          <a:chOff x="0" y="0"/>
          <a:chExt cx="0" cy="0"/>
        </a:xfrm>
      </p:grpSpPr>
      <p:sp>
        <p:nvSpPr>
          <p:cNvPr id="86" name="Google Shape;86;p18"/>
          <p:cNvSpPr txBox="1">
            <a:spLocks noGrp="1"/>
          </p:cNvSpPr>
          <p:nvPr>
            <p:ph type="body" idx="1"/>
          </p:nvPr>
        </p:nvSpPr>
        <p:spPr>
          <a:xfrm>
            <a:off x="838200" y="1644073"/>
            <a:ext cx="10515600" cy="45328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SzPts val="1400"/>
              <a:buChar char="•"/>
              <a:defRPr/>
            </a:lvl1pPr>
            <a:lvl2pPr marL="1219170" lvl="1" indent="-423323" algn="l" rtl="0">
              <a:lnSpc>
                <a:spcPct val="90000"/>
              </a:lnSpc>
              <a:spcBef>
                <a:spcPts val="533"/>
              </a:spcBef>
              <a:spcAft>
                <a:spcPts val="0"/>
              </a:spcAft>
              <a:buSzPts val="1400"/>
              <a:buChar char="•"/>
              <a:defRPr/>
            </a:lvl2pPr>
            <a:lvl3pPr marL="1828754" lvl="2" indent="-423323" algn="l" rtl="0">
              <a:lnSpc>
                <a:spcPct val="90000"/>
              </a:lnSpc>
              <a:spcBef>
                <a:spcPts val="533"/>
              </a:spcBef>
              <a:spcAft>
                <a:spcPts val="0"/>
              </a:spcAft>
              <a:buSzPts val="1400"/>
              <a:buChar char="•"/>
              <a:defRPr/>
            </a:lvl3pPr>
            <a:lvl4pPr marL="2438339" lvl="3" indent="-423323" algn="l" rtl="0">
              <a:lnSpc>
                <a:spcPct val="90000"/>
              </a:lnSpc>
              <a:spcBef>
                <a:spcPts val="533"/>
              </a:spcBef>
              <a:spcAft>
                <a:spcPts val="0"/>
              </a:spcAft>
              <a:buSzPts val="1400"/>
              <a:buChar char="•"/>
              <a:defRPr/>
            </a:lvl4pPr>
            <a:lvl5pPr marL="3047924" lvl="4" indent="-423323" algn="l" rtl="0">
              <a:lnSpc>
                <a:spcPct val="90000"/>
              </a:lnSpc>
              <a:spcBef>
                <a:spcPts val="533"/>
              </a:spcBef>
              <a:spcAft>
                <a:spcPts val="0"/>
              </a:spcAft>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8" name="Google Shape;88;p1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9" name="Google Shape;89;p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
        <p:nvSpPr>
          <p:cNvPr id="90" name="Google Shape;90;p18"/>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43397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85DD90-6CF0-4191-BE3B-8DD536404982}"/>
              </a:ext>
            </a:extLst>
          </p:cNvPr>
          <p:cNvSpPr>
            <a:spLocks noGrp="1"/>
          </p:cNvSpPr>
          <p:nvPr>
            <p:ph type="dt" sz="half" idx="10"/>
          </p:nvPr>
        </p:nvSpPr>
        <p:spPr/>
        <p:txBody>
          <a:bodyPr/>
          <a:lstStyle/>
          <a:p>
            <a:fld id="{F3B9E4D2-BCCC-4D7B-9570-789865AC77D6}" type="datetimeFigureOut">
              <a:rPr lang="en-US" smtClean="0"/>
              <a:t>1/22/2024</a:t>
            </a:fld>
            <a:endParaRPr lang="en-US" dirty="0"/>
          </a:p>
        </p:txBody>
      </p:sp>
      <p:sp>
        <p:nvSpPr>
          <p:cNvPr id="3" name="Footer Placeholder 2">
            <a:extLst>
              <a:ext uri="{FF2B5EF4-FFF2-40B4-BE49-F238E27FC236}">
                <a16:creationId xmlns:a16="http://schemas.microsoft.com/office/drawing/2014/main" id="{08642CD9-DCC0-4EB5-B113-E10B33B703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3C4640-2662-47B7-AC84-4C506D8AEC8F}"/>
              </a:ext>
            </a:extLst>
          </p:cNvPr>
          <p:cNvSpPr>
            <a:spLocks noGrp="1"/>
          </p:cNvSpPr>
          <p:nvPr>
            <p:ph type="sldNum" sz="quarter" idx="12"/>
          </p:nvPr>
        </p:nvSpPr>
        <p:spPr/>
        <p:txBody>
          <a:bodyPr/>
          <a:lstStyle/>
          <a:p>
            <a:fld id="{3262D12F-A1F0-451D-B07C-BBDCC8A9689D}" type="slidenum">
              <a:rPr lang="en-US" smtClean="0"/>
              <a:t>‹#›</a:t>
            </a:fld>
            <a:endParaRPr lang="en-US" dirty="0"/>
          </a:p>
        </p:txBody>
      </p:sp>
    </p:spTree>
    <p:extLst>
      <p:ext uri="{BB962C8B-B14F-4D97-AF65-F5344CB8AC3E}">
        <p14:creationId xmlns:p14="http://schemas.microsoft.com/office/powerpoint/2010/main" val="1659808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2 consultant information">
  <p:cSld name="1_2 consultant information">
    <p:spTree>
      <p:nvGrpSpPr>
        <p:cNvPr id="1" name="Shape 91"/>
        <p:cNvGrpSpPr/>
        <p:nvPr/>
      </p:nvGrpSpPr>
      <p:grpSpPr>
        <a:xfrm>
          <a:off x="0" y="0"/>
          <a:ext cx="0" cy="0"/>
          <a:chOff x="0" y="0"/>
          <a:chExt cx="0" cy="0"/>
        </a:xfrm>
      </p:grpSpPr>
      <p:pic>
        <p:nvPicPr>
          <p:cNvPr id="92" name="Google Shape;92;p19" descr="Kansans Can contact page&#10;Kansas State Department of Education&#10;www.ksde.org&#10;#KansansCan&#10;Kansas leads the world in the success of each student."/>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3" name="Google Shape;93;p1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4" name="Google Shape;94;p1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5" name="Google Shape;95;p1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dirty="0"/>
          </a:p>
        </p:txBody>
      </p:sp>
      <p:sp>
        <p:nvSpPr>
          <p:cNvPr id="96" name="Google Shape;96;p19"/>
          <p:cNvSpPr txBox="1">
            <a:spLocks noGrp="1"/>
          </p:cNvSpPr>
          <p:nvPr>
            <p:ph type="body" idx="1"/>
          </p:nvPr>
        </p:nvSpPr>
        <p:spPr>
          <a:xfrm>
            <a:off x="1244889" y="3168073"/>
            <a:ext cx="4592400" cy="2354000"/>
          </a:xfrm>
          <a:prstGeom prst="rect">
            <a:avLst/>
          </a:prstGeom>
          <a:noFill/>
          <a:ln>
            <a:noFill/>
          </a:ln>
        </p:spPr>
        <p:txBody>
          <a:bodyPr spcFirstLastPara="1" wrap="square" lIns="68575" tIns="34275" rIns="68575" bIns="34275" anchor="ctr" anchorCtr="0">
            <a:normAutofit/>
          </a:bodyPr>
          <a:lstStyle>
            <a:lvl1pPr marL="609585" lvl="0" indent="-304792" algn="l" rtl="0">
              <a:lnSpc>
                <a:spcPct val="90000"/>
              </a:lnSpc>
              <a:spcBef>
                <a:spcPts val="1067"/>
              </a:spcBef>
              <a:spcAft>
                <a:spcPts val="0"/>
              </a:spcAft>
              <a:buSzPts val="1500"/>
              <a:buNone/>
              <a:defRPr sz="2000" b="0"/>
            </a:lvl1pPr>
            <a:lvl2pPr marL="1219170" lvl="1" indent="-304792" algn="l" rtl="0">
              <a:lnSpc>
                <a:spcPct val="90000"/>
              </a:lnSpc>
              <a:spcBef>
                <a:spcPts val="533"/>
              </a:spcBef>
              <a:spcAft>
                <a:spcPts val="0"/>
              </a:spcAft>
              <a:buSzPts val="1500"/>
              <a:buNone/>
              <a:defRPr sz="2000"/>
            </a:lvl2pPr>
            <a:lvl3pPr marL="1828754" lvl="2" indent="-304792" algn="l" rtl="0">
              <a:lnSpc>
                <a:spcPct val="90000"/>
              </a:lnSpc>
              <a:spcBef>
                <a:spcPts val="533"/>
              </a:spcBef>
              <a:spcAft>
                <a:spcPts val="0"/>
              </a:spcAft>
              <a:buSzPts val="1500"/>
              <a:buNone/>
              <a:defRPr/>
            </a:lvl3pPr>
            <a:lvl4pPr marL="2438339" lvl="3" indent="-304792" algn="l" rtl="0">
              <a:lnSpc>
                <a:spcPct val="90000"/>
              </a:lnSpc>
              <a:spcBef>
                <a:spcPts val="533"/>
              </a:spcBef>
              <a:spcAft>
                <a:spcPts val="0"/>
              </a:spcAft>
              <a:buSzPts val="1400"/>
              <a:buNone/>
              <a:defRPr/>
            </a:lvl4pPr>
            <a:lvl5pPr marL="3047924" lvl="4" indent="-304792" algn="l" rtl="0">
              <a:lnSpc>
                <a:spcPct val="90000"/>
              </a:lnSpc>
              <a:spcBef>
                <a:spcPts val="533"/>
              </a:spcBef>
              <a:spcAft>
                <a:spcPts val="0"/>
              </a:spcAft>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97" name="Google Shape;97;p19"/>
          <p:cNvSpPr txBox="1">
            <a:spLocks noGrp="1"/>
          </p:cNvSpPr>
          <p:nvPr>
            <p:ph type="body" idx="2"/>
          </p:nvPr>
        </p:nvSpPr>
        <p:spPr>
          <a:xfrm>
            <a:off x="6338743" y="3168073"/>
            <a:ext cx="4592400" cy="2354000"/>
          </a:xfrm>
          <a:prstGeom prst="rect">
            <a:avLst/>
          </a:prstGeom>
          <a:noFill/>
          <a:ln>
            <a:noFill/>
          </a:ln>
        </p:spPr>
        <p:txBody>
          <a:bodyPr spcFirstLastPara="1" wrap="square" lIns="68575" tIns="34275" rIns="68575" bIns="34275" anchor="ctr" anchorCtr="0">
            <a:normAutofit/>
          </a:bodyPr>
          <a:lstStyle>
            <a:lvl1pPr marL="609585" lvl="0" indent="-304792" algn="l" rtl="0">
              <a:lnSpc>
                <a:spcPct val="90000"/>
              </a:lnSpc>
              <a:spcBef>
                <a:spcPts val="1067"/>
              </a:spcBef>
              <a:spcAft>
                <a:spcPts val="0"/>
              </a:spcAft>
              <a:buSzPts val="1500"/>
              <a:buNone/>
              <a:defRPr sz="2000" b="0"/>
            </a:lvl1pPr>
            <a:lvl2pPr marL="1219170" lvl="1" indent="-304792" algn="l" rtl="0">
              <a:lnSpc>
                <a:spcPct val="90000"/>
              </a:lnSpc>
              <a:spcBef>
                <a:spcPts val="533"/>
              </a:spcBef>
              <a:spcAft>
                <a:spcPts val="0"/>
              </a:spcAft>
              <a:buSzPts val="1500"/>
              <a:buNone/>
              <a:defRPr sz="2000"/>
            </a:lvl2pPr>
            <a:lvl3pPr marL="1828754" lvl="2" indent="-304792" algn="l" rtl="0">
              <a:lnSpc>
                <a:spcPct val="90000"/>
              </a:lnSpc>
              <a:spcBef>
                <a:spcPts val="533"/>
              </a:spcBef>
              <a:spcAft>
                <a:spcPts val="0"/>
              </a:spcAft>
              <a:buSzPts val="1500"/>
              <a:buNone/>
              <a:defRPr/>
            </a:lvl3pPr>
            <a:lvl4pPr marL="2438339" lvl="3" indent="-304792" algn="l" rtl="0">
              <a:lnSpc>
                <a:spcPct val="90000"/>
              </a:lnSpc>
              <a:spcBef>
                <a:spcPts val="533"/>
              </a:spcBef>
              <a:spcAft>
                <a:spcPts val="0"/>
              </a:spcAft>
              <a:buSzPts val="1400"/>
              <a:buNone/>
              <a:defRPr/>
            </a:lvl4pPr>
            <a:lvl5pPr marL="3047924" lvl="4" indent="-304792" algn="l" rtl="0">
              <a:lnSpc>
                <a:spcPct val="90000"/>
              </a:lnSpc>
              <a:spcBef>
                <a:spcPts val="533"/>
              </a:spcBef>
              <a:spcAft>
                <a:spcPts val="0"/>
              </a:spcAft>
              <a:buSzPts val="14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98" name="Google Shape;98;p19"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p:cNvSpPr txBox="1"/>
          <p:nvPr/>
        </p:nvSpPr>
        <p:spPr>
          <a:xfrm>
            <a:off x="1244889" y="5661891"/>
            <a:ext cx="9686400" cy="522988"/>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r>
              <a:rPr lang="en" sz="933" b="0" i="0" u="none" strike="noStrike" cap="non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467" dirty="0"/>
          </a:p>
        </p:txBody>
      </p:sp>
    </p:spTree>
    <p:extLst>
      <p:ext uri="{BB962C8B-B14F-4D97-AF65-F5344CB8AC3E}">
        <p14:creationId xmlns:p14="http://schemas.microsoft.com/office/powerpoint/2010/main" val="340463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p:cSld name="1_Title Slide">
    <p:spTree>
      <p:nvGrpSpPr>
        <p:cNvPr id="1" name="Shape 168"/>
        <p:cNvGrpSpPr/>
        <p:nvPr/>
      </p:nvGrpSpPr>
      <p:grpSpPr>
        <a:xfrm>
          <a:off x="0" y="0"/>
          <a:ext cx="0" cy="0"/>
          <a:chOff x="0" y="0"/>
          <a:chExt cx="0" cy="0"/>
        </a:xfrm>
      </p:grpSpPr>
      <p:pic>
        <p:nvPicPr>
          <p:cNvPr id="169" name="Google Shape;169;p31"/>
          <p:cNvPicPr preferRelativeResize="0"/>
          <p:nvPr/>
        </p:nvPicPr>
        <p:blipFill rotWithShape="1">
          <a:blip r:embed="rId2">
            <a:alphaModFix/>
          </a:blip>
          <a:srcRect/>
          <a:stretch/>
        </p:blipFill>
        <p:spPr>
          <a:xfrm>
            <a:off x="1186" y="666"/>
            <a:ext cx="12189633" cy="6856665"/>
          </a:xfrm>
          <a:prstGeom prst="rect">
            <a:avLst/>
          </a:prstGeom>
          <a:noFill/>
          <a:ln>
            <a:noFill/>
          </a:ln>
        </p:spPr>
      </p:pic>
      <p:sp>
        <p:nvSpPr>
          <p:cNvPr id="170" name="Google Shape;170;p31"/>
          <p:cNvSpPr txBox="1">
            <a:spLocks noGrp="1"/>
          </p:cNvSpPr>
          <p:nvPr>
            <p:ph type="subTitle" idx="1"/>
          </p:nvPr>
        </p:nvSpPr>
        <p:spPr>
          <a:xfrm>
            <a:off x="2824617" y="4326467"/>
            <a:ext cx="8529200" cy="10376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667"/>
              </a:spcBef>
              <a:spcAft>
                <a:spcPts val="0"/>
              </a:spcAft>
              <a:buSzPts val="1800"/>
              <a:buNone/>
              <a:defRPr sz="2400">
                <a:solidFill>
                  <a:schemeClr val="lt1"/>
                </a:solidFill>
              </a:defRPr>
            </a:lvl1pPr>
            <a:lvl2pPr lvl="1" algn="ctr" rtl="0">
              <a:lnSpc>
                <a:spcPct val="100000"/>
              </a:lnSpc>
              <a:spcBef>
                <a:spcPts val="667"/>
              </a:spcBef>
              <a:spcAft>
                <a:spcPts val="0"/>
              </a:spcAft>
              <a:buSzPts val="1500"/>
              <a:buNone/>
              <a:defRPr sz="2000"/>
            </a:lvl2pPr>
            <a:lvl3pPr lvl="2" algn="ctr" rtl="0">
              <a:lnSpc>
                <a:spcPct val="100000"/>
              </a:lnSpc>
              <a:spcBef>
                <a:spcPts val="667"/>
              </a:spcBef>
              <a:spcAft>
                <a:spcPts val="0"/>
              </a:spcAft>
              <a:buSzPts val="1400"/>
              <a:buNone/>
              <a:defRPr sz="1867"/>
            </a:lvl3pPr>
            <a:lvl4pPr lvl="3" algn="ctr" rtl="0">
              <a:lnSpc>
                <a:spcPct val="100000"/>
              </a:lnSpc>
              <a:spcBef>
                <a:spcPts val="667"/>
              </a:spcBef>
              <a:spcAft>
                <a:spcPts val="0"/>
              </a:spcAft>
              <a:buSzPts val="1200"/>
              <a:buNone/>
              <a:defRPr sz="1600"/>
            </a:lvl4pPr>
            <a:lvl5pPr lvl="4" algn="ctr" rtl="0">
              <a:lnSpc>
                <a:spcPct val="100000"/>
              </a:lnSpc>
              <a:spcBef>
                <a:spcPts val="667"/>
              </a:spcBef>
              <a:spcAft>
                <a:spcPts val="0"/>
              </a:spcAft>
              <a:buSzPts val="1200"/>
              <a:buNone/>
              <a:defRPr sz="1600"/>
            </a:lvl5pPr>
            <a:lvl6pPr lvl="5" algn="ctr" rtl="0">
              <a:lnSpc>
                <a:spcPct val="90000"/>
              </a:lnSpc>
              <a:spcBef>
                <a:spcPts val="667"/>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171" name="Google Shape;171;p31"/>
          <p:cNvSpPr txBox="1">
            <a:spLocks noGrp="1"/>
          </p:cNvSpPr>
          <p:nvPr>
            <p:ph type="title"/>
          </p:nvPr>
        </p:nvSpPr>
        <p:spPr>
          <a:xfrm>
            <a:off x="838200" y="1797485"/>
            <a:ext cx="10515600" cy="2529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lt1"/>
              </a:buClr>
              <a:buSzPts val="3300"/>
              <a:buFont typeface="Open Sans SemiBold"/>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682367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hoto">
  <p:cSld name="1_photo">
    <p:spTree>
      <p:nvGrpSpPr>
        <p:cNvPr id="1" name="Shape 70"/>
        <p:cNvGrpSpPr/>
        <p:nvPr/>
      </p:nvGrpSpPr>
      <p:grpSpPr>
        <a:xfrm>
          <a:off x="0" y="0"/>
          <a:ext cx="0" cy="0"/>
          <a:chOff x="0" y="0"/>
          <a:chExt cx="0" cy="0"/>
        </a:xfrm>
      </p:grpSpPr>
      <p:pic>
        <p:nvPicPr>
          <p:cNvPr id="71" name="Google Shape;71;p19"/>
          <p:cNvPicPr preferRelativeResize="0"/>
          <p:nvPr/>
        </p:nvPicPr>
        <p:blipFill rotWithShape="1">
          <a:blip r:embed="rId2">
            <a:alphaModFix/>
          </a:blip>
          <a:srcRect/>
          <a:stretch/>
        </p:blipFill>
        <p:spPr>
          <a:xfrm>
            <a:off x="1524" y="2571"/>
            <a:ext cx="12188952" cy="6852858"/>
          </a:xfrm>
          <a:prstGeom prst="rect">
            <a:avLst/>
          </a:prstGeom>
          <a:noFill/>
          <a:ln>
            <a:noFill/>
          </a:ln>
        </p:spPr>
      </p:pic>
      <p:sp>
        <p:nvSpPr>
          <p:cNvPr id="72" name="Google Shape;7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19"/>
          <p:cNvSpPr>
            <a:spLocks noGrp="1"/>
          </p:cNvSpPr>
          <p:nvPr>
            <p:ph type="pic" idx="2"/>
          </p:nvPr>
        </p:nvSpPr>
        <p:spPr>
          <a:xfrm>
            <a:off x="0" y="0"/>
            <a:ext cx="12188952" cy="5116945"/>
          </a:xfrm>
          <a:prstGeom prst="rect">
            <a:avLst/>
          </a:prstGeom>
          <a:noFill/>
          <a:ln>
            <a:noFill/>
          </a:ln>
        </p:spPr>
      </p:sp>
      <p:sp>
        <p:nvSpPr>
          <p:cNvPr id="76" name="Google Shape;76;p19"/>
          <p:cNvSpPr txBox="1">
            <a:spLocks noGrp="1"/>
          </p:cNvSpPr>
          <p:nvPr>
            <p:ph type="title"/>
          </p:nvPr>
        </p:nvSpPr>
        <p:spPr>
          <a:xfrm>
            <a:off x="838200" y="5218545"/>
            <a:ext cx="10420927" cy="100385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Open Sans SemiBold"/>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96415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Quote">
  <p:cSld name="1_Quote">
    <p:spTree>
      <p:nvGrpSpPr>
        <p:cNvPr id="1" name="Shape 63"/>
        <p:cNvGrpSpPr/>
        <p:nvPr/>
      </p:nvGrpSpPr>
      <p:grpSpPr>
        <a:xfrm>
          <a:off x="0" y="0"/>
          <a:ext cx="0" cy="0"/>
          <a:chOff x="0" y="0"/>
          <a:chExt cx="0" cy="0"/>
        </a:xfrm>
      </p:grpSpPr>
      <p:pic>
        <p:nvPicPr>
          <p:cNvPr id="64" name="Google Shape;64;p17"/>
          <p:cNvPicPr preferRelativeResize="0"/>
          <p:nvPr/>
        </p:nvPicPr>
        <p:blipFill rotWithShape="1">
          <a:blip r:embed="rId2">
            <a:alphaModFix/>
          </a:blip>
          <a:srcRect/>
          <a:stretch/>
        </p:blipFill>
        <p:spPr>
          <a:xfrm>
            <a:off x="0" y="1714"/>
            <a:ext cx="12192000" cy="6854572"/>
          </a:xfrm>
          <a:prstGeom prst="rect">
            <a:avLst/>
          </a:prstGeom>
          <a:noFill/>
          <a:ln>
            <a:noFill/>
          </a:ln>
        </p:spPr>
      </p:pic>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17"/>
          <p:cNvSpPr txBox="1">
            <a:spLocks noGrp="1"/>
          </p:cNvSpPr>
          <p:nvPr>
            <p:ph type="body" idx="1"/>
          </p:nvPr>
        </p:nvSpPr>
        <p:spPr>
          <a:xfrm>
            <a:off x="838200" y="1458913"/>
            <a:ext cx="10393363" cy="2817523"/>
          </a:xfrm>
          <a:prstGeom prst="rect">
            <a:avLst/>
          </a:prstGeom>
          <a:noFill/>
          <a:ln>
            <a:noFill/>
          </a:ln>
        </p:spPr>
        <p:txBody>
          <a:bodyPr spcFirstLastPara="1" wrap="square" lIns="1645900" tIns="914400" rIns="1645900" bIns="914400" anchor="t" anchorCtr="0">
            <a:normAutofit/>
          </a:bodyPr>
          <a:lstStyle>
            <a:lvl1pPr marL="457200" lvl="0" indent="-228600" algn="l">
              <a:lnSpc>
                <a:spcPct val="90000"/>
              </a:lnSpc>
              <a:spcBef>
                <a:spcPts val="1000"/>
              </a:spcBef>
              <a:spcAft>
                <a:spcPts val="0"/>
              </a:spcAft>
              <a:buSzPts val="3600"/>
              <a:buNone/>
              <a:defRPr sz="3600" i="1"/>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7"/>
          <p:cNvSpPr txBox="1">
            <a:spLocks noGrp="1"/>
          </p:cNvSpPr>
          <p:nvPr>
            <p:ph type="body" idx="2"/>
          </p:nvPr>
        </p:nvSpPr>
        <p:spPr>
          <a:xfrm>
            <a:off x="828675" y="4284663"/>
            <a:ext cx="10402888" cy="850900"/>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SzPts val="1800"/>
              <a:buNone/>
              <a:defRPr sz="1800"/>
            </a:lvl1pPr>
            <a:lvl2pPr marL="914400" lvl="1" indent="-228600" algn="r">
              <a:lnSpc>
                <a:spcPct val="90000"/>
              </a:lnSpc>
              <a:spcBef>
                <a:spcPts val="500"/>
              </a:spcBef>
              <a:spcAft>
                <a:spcPts val="0"/>
              </a:spcAft>
              <a:buSzPts val="2400"/>
              <a:buNone/>
              <a:defRPr/>
            </a:lvl2pPr>
            <a:lvl3pPr marL="1371600" lvl="2" indent="-228600" algn="r">
              <a:lnSpc>
                <a:spcPct val="90000"/>
              </a:lnSpc>
              <a:spcBef>
                <a:spcPts val="500"/>
              </a:spcBef>
              <a:spcAft>
                <a:spcPts val="0"/>
              </a:spcAft>
              <a:buSzPts val="2000"/>
              <a:buNone/>
              <a:defRPr/>
            </a:lvl3pPr>
            <a:lvl4pPr marL="1828800" lvl="3" indent="-228600" algn="r">
              <a:lnSpc>
                <a:spcPct val="90000"/>
              </a:lnSpc>
              <a:spcBef>
                <a:spcPts val="500"/>
              </a:spcBef>
              <a:spcAft>
                <a:spcPts val="0"/>
              </a:spcAft>
              <a:buSzPts val="1800"/>
              <a:buNone/>
              <a:defRPr/>
            </a:lvl4pPr>
            <a:lvl5pPr marL="2286000" lvl="4" indent="-228600" algn="r">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31682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E414-B7E8-4217-5072-DFE196989D01}"/>
              </a:ext>
            </a:extLst>
          </p:cNvPr>
          <p:cNvSpPr>
            <a:spLocks noGrp="1"/>
          </p:cNvSpPr>
          <p:nvPr>
            <p:ph type="title"/>
          </p:nvPr>
        </p:nvSpPr>
        <p:spPr>
          <a:xfrm>
            <a:off x="406400" y="331260"/>
            <a:ext cx="10947400" cy="1325563"/>
          </a:xfrm>
        </p:spPr>
        <p:txBody>
          <a:bodyPr anchor="t"/>
          <a:lstStyle>
            <a:lvl1pPr>
              <a:lnSpc>
                <a:spcPct val="100000"/>
              </a:lnSpc>
              <a:spcAft>
                <a:spcPts val="1200"/>
              </a:spcAft>
              <a:defRPr sz="3200">
                <a:solidFill>
                  <a:schemeClr val="bg1"/>
                </a:solidFill>
              </a:defRPr>
            </a:lvl1pPr>
          </a:lstStyle>
          <a:p>
            <a:r>
              <a:rPr lang="en-US" dirty="0"/>
              <a:t>Click to edit Master title style</a:t>
            </a:r>
          </a:p>
        </p:txBody>
      </p:sp>
      <p:sp>
        <p:nvSpPr>
          <p:cNvPr id="8" name="TextBox 7">
            <a:extLst>
              <a:ext uri="{FF2B5EF4-FFF2-40B4-BE49-F238E27FC236}">
                <a16:creationId xmlns:a16="http://schemas.microsoft.com/office/drawing/2014/main" id="{1AA9D559-7EE0-DD40-9AD8-932637512656}"/>
              </a:ext>
            </a:extLst>
          </p:cNvPr>
          <p:cNvSpPr txBox="1"/>
          <p:nvPr userDrawn="1"/>
        </p:nvSpPr>
        <p:spPr>
          <a:xfrm>
            <a:off x="838200" y="6431319"/>
            <a:ext cx="3840481" cy="246221"/>
          </a:xfrm>
          <a:prstGeom prst="rect">
            <a:avLst/>
          </a:prstGeom>
          <a:noFill/>
        </p:spPr>
        <p:txBody>
          <a:bodyPr wrap="square" rtlCol="0">
            <a:spAutoFit/>
          </a:bodyPr>
          <a:lstStyle/>
          <a:p>
            <a:r>
              <a:rPr lang="en-US" sz="1000" dirty="0">
                <a:solidFill>
                  <a:schemeClr val="accent6">
                    <a:lumMod val="40000"/>
                    <a:lumOff val="60000"/>
                  </a:schemeClr>
                </a:solidFill>
              </a:rPr>
              <a:t>Kansas State Department of Education | www.ksde.org </a:t>
            </a:r>
          </a:p>
        </p:txBody>
      </p:sp>
      <p:sp>
        <p:nvSpPr>
          <p:cNvPr id="9" name="TextBox 8">
            <a:extLst>
              <a:ext uri="{FF2B5EF4-FFF2-40B4-BE49-F238E27FC236}">
                <a16:creationId xmlns:a16="http://schemas.microsoft.com/office/drawing/2014/main" id="{931C0083-43D4-6A32-1B18-A06D56AC7442}"/>
              </a:ext>
            </a:extLst>
          </p:cNvPr>
          <p:cNvSpPr txBox="1"/>
          <p:nvPr userDrawn="1"/>
        </p:nvSpPr>
        <p:spPr>
          <a:xfrm>
            <a:off x="4529667" y="6400542"/>
            <a:ext cx="6824133" cy="307777"/>
          </a:xfrm>
          <a:prstGeom prst="rect">
            <a:avLst/>
          </a:prstGeom>
          <a:noFill/>
        </p:spPr>
        <p:txBody>
          <a:bodyPr wrap="square" rtlCol="0">
            <a:spAutoFit/>
          </a:bodyPr>
          <a:lstStyle/>
          <a:p>
            <a:pPr algn="r"/>
            <a:r>
              <a:rPr lang="en-US" sz="1400" i="1" dirty="0">
                <a:solidFill>
                  <a:schemeClr val="accent6">
                    <a:lumMod val="40000"/>
                    <a:lumOff val="60000"/>
                  </a:schemeClr>
                </a:solidFill>
              </a:rPr>
              <a:t>Kansas  leads the world in the success of each student.</a:t>
            </a:r>
          </a:p>
        </p:txBody>
      </p:sp>
    </p:spTree>
    <p:extLst>
      <p:ext uri="{BB962C8B-B14F-4D97-AF65-F5344CB8AC3E}">
        <p14:creationId xmlns:p14="http://schemas.microsoft.com/office/powerpoint/2010/main" val="1525993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1/22/2024</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031250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369332"/>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3" name="Holder 3"/>
          <p:cNvSpPr>
            <a:spLocks noGrp="1"/>
          </p:cNvSpPr>
          <p:nvPr>
            <p:ph type="subTitle" idx="4"/>
          </p:nvPr>
        </p:nvSpPr>
        <p:spPr>
          <a:xfrm>
            <a:off x="1828800" y="3840481"/>
            <a:ext cx="8534400" cy="246221"/>
          </a:xfrm>
          <a:prstGeom prst="rect">
            <a:avLst/>
          </a:prstGeom>
        </p:spPr>
        <p:txBody>
          <a:bodyPr wrap="square" lIns="0" tIns="0" rIns="0" bIns="0">
            <a:spAutoFit/>
          </a:bodyPr>
          <a:lstStyle>
            <a:lvl1pPr>
              <a:defRPr sz="1600" b="1" i="0">
                <a:solidFill>
                  <a:srgbClr val="61616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09125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01959" y="954642"/>
            <a:ext cx="1557020" cy="369332"/>
          </a:xfrm>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type="body" idx="1"/>
          </p:nvPr>
        </p:nvSpPr>
        <p:spPr>
          <a:xfrm>
            <a:off x="414294" y="2296320"/>
            <a:ext cx="5248487" cy="246221"/>
          </a:xfrm>
        </p:spPr>
        <p:txBody>
          <a:bodyPr lIns="0" tIns="0" rIns="0" bIns="0"/>
          <a:lstStyle>
            <a:lvl1pPr>
              <a:defRPr sz="1600" b="1" i="0">
                <a:solidFill>
                  <a:srgbClr val="61616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74277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01959" y="954642"/>
            <a:ext cx="1557020" cy="369332"/>
          </a:xfrm>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17722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01959" y="954642"/>
            <a:ext cx="1557020" cy="369332"/>
          </a:xfrm>
        </p:spPr>
        <p:txBody>
          <a:bodyPr lIns="0" tIns="0" rIns="0" bIns="0"/>
          <a:lstStyle>
            <a:lvl1pPr>
              <a:defRPr sz="24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66857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1794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5"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1/22/2024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1/22/2024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1/22/2024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1/22/2024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2.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1714"/>
            <a:ext cx="12191999"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6000" y="99"/>
            <a:ext cx="6096000" cy="6858000"/>
          </a:xfrm>
          <a:custGeom>
            <a:avLst/>
            <a:gdLst/>
            <a:ahLst/>
            <a:cxnLst/>
            <a:rect l="l" t="t" r="r" b="b"/>
            <a:pathLst>
              <a:path w="4572000" h="5143500">
                <a:moveTo>
                  <a:pt x="4571999" y="5143499"/>
                </a:moveTo>
                <a:lnTo>
                  <a:pt x="0" y="5143499"/>
                </a:lnTo>
                <a:lnTo>
                  <a:pt x="0" y="0"/>
                </a:lnTo>
                <a:lnTo>
                  <a:pt x="4571999" y="0"/>
                </a:lnTo>
                <a:lnTo>
                  <a:pt x="4571999" y="5143499"/>
                </a:lnTo>
                <a:close/>
              </a:path>
            </a:pathLst>
          </a:custGeom>
          <a:solidFill>
            <a:srgbClr val="202729"/>
          </a:solidFill>
        </p:spPr>
        <p:txBody>
          <a:bodyPr wrap="square" lIns="0" tIns="0" rIns="0" bIns="0" rtlCol="0"/>
          <a:lstStyle/>
          <a:p>
            <a:endParaRPr sz="2400"/>
          </a:p>
        </p:txBody>
      </p:sp>
      <p:sp>
        <p:nvSpPr>
          <p:cNvPr id="2" name="Holder 2"/>
          <p:cNvSpPr>
            <a:spLocks noGrp="1"/>
          </p:cNvSpPr>
          <p:nvPr>
            <p:ph type="title"/>
          </p:nvPr>
        </p:nvSpPr>
        <p:spPr>
          <a:xfrm>
            <a:off x="8301959" y="954642"/>
            <a:ext cx="1557020" cy="276999"/>
          </a:xfrm>
          <a:prstGeom prst="rect">
            <a:avLst/>
          </a:prstGeom>
        </p:spPr>
        <p:txBody>
          <a:bodyPr wrap="square" lIns="0" tIns="0" rIns="0" bIns="0">
            <a:spAutoFit/>
          </a:bodyPr>
          <a:lstStyle>
            <a:lvl1pPr>
              <a:defRPr sz="1800" b="0" i="0">
                <a:solidFill>
                  <a:schemeClr val="bg1"/>
                </a:solidFill>
                <a:latin typeface="Calibri"/>
                <a:cs typeface="Calibri"/>
              </a:defRPr>
            </a:lvl1pPr>
          </a:lstStyle>
          <a:p>
            <a:endParaRPr/>
          </a:p>
        </p:txBody>
      </p:sp>
      <p:sp>
        <p:nvSpPr>
          <p:cNvPr id="3" name="Holder 3"/>
          <p:cNvSpPr>
            <a:spLocks noGrp="1"/>
          </p:cNvSpPr>
          <p:nvPr>
            <p:ph type="body" idx="1"/>
          </p:nvPr>
        </p:nvSpPr>
        <p:spPr>
          <a:xfrm>
            <a:off x="414294" y="2296320"/>
            <a:ext cx="5248487" cy="184666"/>
          </a:xfrm>
          <a:prstGeom prst="rect">
            <a:avLst/>
          </a:prstGeom>
        </p:spPr>
        <p:txBody>
          <a:bodyPr wrap="square" lIns="0" tIns="0" rIns="0" bIns="0">
            <a:spAutoFit/>
          </a:bodyPr>
          <a:lstStyle>
            <a:lvl1pPr>
              <a:defRPr sz="1200" b="1" i="0">
                <a:solidFill>
                  <a:srgbClr val="616161"/>
                </a:solidFill>
                <a:latin typeface="Calibri"/>
                <a:cs typeface="Calibri"/>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483763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mailto:jewing@ksde.org"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ksde.org/Portals/0/CSAS/CSAS%20Home/Kansas%20Dyslexia%20Handbook%20(2023-2024).pdf?ver=2023-09-08-090632-927"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forms/d/e/1FAIpQLSfvuYjlZOb9l-I6jodgAZb0kFn2GYU_ndyJ82mB9MzdebvP0Q/viewform"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ksdetasn.org/letr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ksde.org/Portals/0/CSAS/CSAS%20Home/CTE%20Home/KSDE%20Secondary-Level%20CTE%20Contacts%20(2).pdf?ver=2023-09-07-121257-003"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mailto:pathwayshelpdesk@ksde.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ksde.org/Portals/0/CSAS/CSAS%20Home/CTE%20Home/Career_Cluster_Pathway/Fact%20Sheet%20-%20Student%20Follow%20Up%20Data.pdf?ver=2023-12-01-105619-513"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s://www.ksde.org/Agency/Division-of-Learning-Services/Career-Standards-and-Assessment-Services/CSAS-Home/Career-Technical-Education-CTE/Perkins-Federal-Accountability"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https://www.kha-net.org/criticalissues/healthcareworkforce/happy-in-health-care/"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view.officeapps.live.com/op/view.aspx?src=https%3A%2F%2Fwww.ksde.org%2FPortals%2F0%2FCSAS%2FCSAS%2520Home%2FCTE%2520Home%2FKansas%2520CTE%2520Scholar%2520Guide.docx%3Fver%3D2023-12-11-140257-453&amp;wdOrigin=BROWSELINK" TargetMode="Externa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ndclark@ksde.org"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ksde.org/Agency/Fiscal-and-Administrative-Services/Communications-and-Recognition-Programs/Vision-Kansans-Can/Kansans-Can-Star-Recognition/Qualitative-Measures/Kindergarten-Readiness" TargetMode="External"/><Relationship Id="rId7" Type="http://schemas.openxmlformats.org/officeDocument/2006/relationships/hyperlink" Target="mailto:kcanstars@ksde.org" TargetMode="External"/><Relationship Id="rId2" Type="http://schemas.openxmlformats.org/officeDocument/2006/relationships/hyperlink" Target="https://www.ksde.org/Agency/Fiscal-and-Administrative-Services/Communications-and-Recognition-Programs/Vision-Kansans-Can/Kansans-Can-Star-Recognition/Qualitative-Measures/Social-Emotional-Growth" TargetMode="External"/><Relationship Id="rId1" Type="http://schemas.openxmlformats.org/officeDocument/2006/relationships/slideLayout" Target="../slideLayouts/slideLayout2.xml"/><Relationship Id="rId6" Type="http://schemas.openxmlformats.org/officeDocument/2006/relationships/hyperlink" Target="https://www.ksde.org/Agency/Fiscal-and-Administrative-Services/Communications-and-Recognition-Programs/Vision-Kansans-Can/Kansans-Can-Star-Recognition/How-to-Apply" TargetMode="External"/><Relationship Id="rId5" Type="http://schemas.openxmlformats.org/officeDocument/2006/relationships/hyperlink" Target="https://www.ksde.org/Agency/Fiscal-and-Administrative-Services/Communications-and-Recognition-Programs/Vision-Kansans-Can/Kansans-Can-Star-Recognition/Qualitative-Measures/Civic-Engagement" TargetMode="External"/><Relationship Id="rId4" Type="http://schemas.openxmlformats.org/officeDocument/2006/relationships/hyperlink" Target="https://www.ksde.org/Portals/0/Communications/Rubrics/IPS%20KC%20Star%20Recognition%20Rubric.pdf"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s://submission.kansasregents.org/ibi_apps/portal/BIP_Public2/KTIP"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hyperlink" Target="https://www.ksde.org/LinkClick.aspx?fileticket=CfFoPDF_ZNw%3d&amp;tabid=1494&amp;portalid=0&amp;mid=6093" TargetMode="External"/><Relationship Id="rId2" Type="http://schemas.openxmlformats.org/officeDocument/2006/relationships/hyperlink" Target="https://www.ksde.org/Portals/0/CSAS/CSAS%20Home/Plan_Of_Study/Individual%20Plan%20of%20Study%20Digital%20Reference%20Guide%20072321.pdf?ver=2023-09-29-120352-283" TargetMode="External"/><Relationship Id="rId1" Type="http://schemas.openxmlformats.org/officeDocument/2006/relationships/slideLayout" Target="../slideLayouts/slideLayout17.xml"/><Relationship Id="rId6" Type="http://schemas.openxmlformats.org/officeDocument/2006/relationships/hyperlink" Target="https://klic.dol.ks.gov/vosnet/gsipub/documentView.aspx?enc=UbQEi2djXjv4KxAPLIkAnQ==" TargetMode="External"/><Relationship Id="rId5" Type="http://schemas.openxmlformats.org/officeDocument/2006/relationships/hyperlink" Target="https://klic.dol.ks.gov/vosnet/gsipub/documentView.aspx?enc=XR1MJE2Q7Rmn9KjAm0oNxA==" TargetMode="External"/><Relationship Id="rId4" Type="http://schemas.openxmlformats.org/officeDocument/2006/relationships/hyperlink" Target="https://www.ksde.org/Portals/0/CSAS/CSAS%20Home/Plan_Of_Study/Kansas%20Post-Secondary%20Exploration%20Guide.pdf?ver=2020-09-21-133323-520"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careeronestop.org/" TargetMode="External"/><Relationship Id="rId2" Type="http://schemas.openxmlformats.org/officeDocument/2006/relationships/hyperlink" Target="https://www.kansasregents.org/students/military" TargetMode="External"/><Relationship Id="rId1" Type="http://schemas.openxmlformats.org/officeDocument/2006/relationships/slideLayout" Target="../slideLayouts/slideLayout17.xml"/><Relationship Id="rId5" Type="http://schemas.openxmlformats.org/officeDocument/2006/relationships/hyperlink" Target="https://www.ksde.org/Portals/0/CSAS/CSAS%20Home/Plan_Of_Study/Kansas%20Post-Secondary%20Exploration%20Guide.pdf?ver=2020-09-21-133323-520" TargetMode="External"/><Relationship Id="rId4" Type="http://schemas.openxmlformats.org/officeDocument/2006/relationships/hyperlink" Target="https://www.onetonline.org/"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klic.dol.ks.gov/" TargetMode="Externa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hyperlink" Target="mailto:ndclark@ksde.org"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mailto:name@ksde.org"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agesandstages.com/k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hyperlink" Target="mailto:nmcclane@ksde.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3" Type="http://schemas.openxmlformats.org/officeDocument/2006/relationships/hyperlink" Target="mailto:apetersen@ksde.org" TargetMode="External"/><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hyperlink" Target="mailto:sclarke@ksde.org"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4440253"/>
            <a:ext cx="11353800" cy="891019"/>
          </a:xfrm>
        </p:spPr>
        <p:txBody>
          <a:bodyPr>
            <a:normAutofit/>
          </a:bodyPr>
          <a:lstStyle/>
          <a:p>
            <a:r>
              <a:rPr lang="en-US" dirty="0"/>
              <a:t>Curriculum Leaders Meeting</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331272"/>
            <a:ext cx="7406148" cy="891019"/>
          </a:xfrm>
        </p:spPr>
        <p:txBody>
          <a:bodyPr>
            <a:normAutofit/>
          </a:bodyPr>
          <a:lstStyle/>
          <a:p>
            <a:pPr algn="r"/>
            <a:r>
              <a:rPr lang="en-US" b="1" i="1" dirty="0">
                <a:latin typeface="Calibri" panose="020F0502020204030204" pitchFamily="34" charset="0"/>
                <a:cs typeface="Calibri" panose="020F0502020204030204" pitchFamily="34" charset="0"/>
              </a:rPr>
              <a:t>January 2024</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26AA00-A84A-FEC4-54CF-AF094BF1A3F8}"/>
              </a:ext>
            </a:extLst>
          </p:cNvPr>
          <p:cNvSpPr>
            <a:spLocks noGrp="1"/>
          </p:cNvSpPr>
          <p:nvPr>
            <p:ph idx="1"/>
          </p:nvPr>
        </p:nvSpPr>
        <p:spPr/>
        <p:txBody>
          <a:bodyPr>
            <a:normAutofit/>
          </a:bodyPr>
          <a:lstStyle/>
          <a:p>
            <a:pPr>
              <a:spcBef>
                <a:spcPts val="0"/>
              </a:spcBef>
              <a:spcAft>
                <a:spcPts val="0"/>
              </a:spcAft>
            </a:pPr>
            <a:r>
              <a:rPr lang="en-US" sz="2400" dirty="0">
                <a:latin typeface="+mn-lt"/>
                <a:ea typeface="Aptos" panose="020B0004020202020204" pitchFamily="34" charset="0"/>
                <a:cs typeface="Times New Roman" panose="02020603050405020304" pitchFamily="18" charset="0"/>
              </a:rPr>
              <a:t>New Proposed Performance Level Descriptors.</a:t>
            </a:r>
          </a:p>
          <a:p>
            <a:pPr>
              <a:spcBef>
                <a:spcPts val="0"/>
              </a:spcBef>
              <a:spcAft>
                <a:spcPts val="0"/>
              </a:spcAft>
            </a:pPr>
            <a:endParaRPr lang="en-US" sz="2400" dirty="0">
              <a:latin typeface="+mn-lt"/>
              <a:ea typeface="Aptos" panose="020B0004020202020204" pitchFamily="34" charset="0"/>
              <a:cs typeface="Times New Roman" panose="02020603050405020304" pitchFamily="18" charset="0"/>
            </a:endParaRPr>
          </a:p>
          <a:p>
            <a:pPr>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Increased use of block-based items.</a:t>
            </a:r>
          </a:p>
          <a:p>
            <a:pPr>
              <a:spcBef>
                <a:spcPts val="0"/>
              </a:spcBef>
              <a:spcAft>
                <a:spcPts val="0"/>
              </a:spcAft>
            </a:pPr>
            <a:endParaRPr lang="en-US" sz="2400" dirty="0">
              <a:effectLst/>
              <a:latin typeface="+mn-lt"/>
              <a:ea typeface="Aptos" panose="020B0004020202020204" pitchFamily="34" charset="0"/>
              <a:cs typeface="Times New Roman" panose="02020603050405020304" pitchFamily="18" charset="0"/>
            </a:endParaRPr>
          </a:p>
          <a:p>
            <a:pPr>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Removal of stand-alone writing items.  </a:t>
            </a:r>
          </a:p>
          <a:p>
            <a:pPr>
              <a:spcBef>
                <a:spcPts val="0"/>
              </a:spcBef>
              <a:spcAft>
                <a:spcPts val="0"/>
              </a:spcAft>
            </a:pPr>
            <a:endParaRPr lang="en-US" sz="2400" dirty="0">
              <a:effectLst/>
              <a:latin typeface="+mn-lt"/>
              <a:ea typeface="Times New Roman" panose="02020603050405020304" pitchFamily="18" charset="0"/>
              <a:cs typeface="Times New Roman" panose="02020603050405020304" pitchFamily="18" charset="0"/>
            </a:endParaRPr>
          </a:p>
          <a:p>
            <a:pPr>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All writing items are embedded in passage-based blocks.</a:t>
            </a:r>
            <a:endParaRPr lang="en-US" sz="2400" dirty="0">
              <a:effectLst/>
              <a:latin typeface="+mn-lt"/>
              <a:ea typeface="Aptos" panose="020B0004020202020204" pitchFamily="34" charset="0"/>
              <a:cs typeface="Times New Roman" panose="02020603050405020304" pitchFamily="18" charset="0"/>
            </a:endParaRPr>
          </a:p>
          <a:p>
            <a:pPr>
              <a:spcBef>
                <a:spcPts val="0"/>
              </a:spcBef>
              <a:spcAft>
                <a:spcPts val="0"/>
              </a:spcAft>
            </a:pPr>
            <a:endParaRPr lang="en-US" sz="18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latin typeface="+mn-lt"/>
            </a:endParaRPr>
          </a:p>
        </p:txBody>
      </p:sp>
      <p:sp>
        <p:nvSpPr>
          <p:cNvPr id="3" name="Title 2">
            <a:extLst>
              <a:ext uri="{FF2B5EF4-FFF2-40B4-BE49-F238E27FC236}">
                <a16:creationId xmlns:a16="http://schemas.microsoft.com/office/drawing/2014/main" id="{8A4BB733-6A24-9205-0EAE-235624EA43D3}"/>
              </a:ext>
            </a:extLst>
          </p:cNvPr>
          <p:cNvSpPr>
            <a:spLocks noGrp="1"/>
          </p:cNvSpPr>
          <p:nvPr>
            <p:ph type="title"/>
          </p:nvPr>
        </p:nvSpPr>
        <p:spPr/>
        <p:txBody>
          <a:bodyPr/>
          <a:lstStyle/>
          <a:p>
            <a:r>
              <a:rPr lang="en-US" dirty="0"/>
              <a:t>Changes for Summative Assessment</a:t>
            </a:r>
          </a:p>
        </p:txBody>
      </p:sp>
    </p:spTree>
    <p:extLst>
      <p:ext uri="{BB962C8B-B14F-4D97-AF65-F5344CB8AC3E}">
        <p14:creationId xmlns:p14="http://schemas.microsoft.com/office/powerpoint/2010/main" val="35443647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F55E8E-9D6B-776C-1E0F-D7DBE91154FF}"/>
              </a:ext>
            </a:extLst>
          </p:cNvPr>
          <p:cNvSpPr>
            <a:spLocks noGrp="1"/>
          </p:cNvSpPr>
          <p:nvPr>
            <p:ph idx="1"/>
          </p:nvPr>
        </p:nvSpPr>
        <p:spPr>
          <a:xfrm>
            <a:off x="838200" y="1644073"/>
            <a:ext cx="11104984" cy="4532890"/>
          </a:xfrm>
        </p:spPr>
        <p:txBody>
          <a:bodyPr/>
          <a:lstStyle/>
          <a:p>
            <a:r>
              <a:rPr lang="en-US" sz="2600" dirty="0"/>
              <a:t>Develop the School Improvement Model</a:t>
            </a:r>
          </a:p>
          <a:p>
            <a:r>
              <a:rPr lang="en-US" sz="2600" dirty="0"/>
              <a:t>Develop the KESA 2.0 Protocols</a:t>
            </a:r>
          </a:p>
          <a:p>
            <a:r>
              <a:rPr lang="en-US" sz="2600" dirty="0"/>
              <a:t>Recruit and Train School Improvement Facilitators</a:t>
            </a:r>
          </a:p>
          <a:p>
            <a:r>
              <a:rPr lang="en-US" sz="2600" dirty="0"/>
              <a:t>Develop Protocols for the Deep Data Dive</a:t>
            </a:r>
          </a:p>
          <a:p>
            <a:r>
              <a:rPr lang="en-US" sz="2600" dirty="0"/>
              <a:t>Situate Kindergarten Readiness in the School Improvement Model</a:t>
            </a:r>
          </a:p>
          <a:p>
            <a:r>
              <a:rPr lang="en-US" sz="2600" dirty="0"/>
              <a:t>Situate IPS in the School Improvement Model</a:t>
            </a:r>
          </a:p>
          <a:p>
            <a:r>
              <a:rPr lang="en-US" sz="2600" dirty="0"/>
              <a:t>Situate SEL Measured Locally in the School Improvement Model</a:t>
            </a:r>
          </a:p>
          <a:p>
            <a:r>
              <a:rPr lang="en-US" sz="2600" dirty="0"/>
              <a:t>Partner and Collaborate with Service Centers</a:t>
            </a:r>
          </a:p>
        </p:txBody>
      </p:sp>
      <p:sp>
        <p:nvSpPr>
          <p:cNvPr id="3" name="Title 2">
            <a:extLst>
              <a:ext uri="{FF2B5EF4-FFF2-40B4-BE49-F238E27FC236}">
                <a16:creationId xmlns:a16="http://schemas.microsoft.com/office/drawing/2014/main" id="{C52EFF06-76F2-E2E3-D6B8-BE8EDD3B34B1}"/>
              </a:ext>
            </a:extLst>
          </p:cNvPr>
          <p:cNvSpPr>
            <a:spLocks noGrp="1"/>
          </p:cNvSpPr>
          <p:nvPr>
            <p:ph type="title"/>
          </p:nvPr>
        </p:nvSpPr>
        <p:spPr/>
        <p:txBody>
          <a:bodyPr/>
          <a:lstStyle/>
          <a:p>
            <a:r>
              <a:rPr lang="en-US" sz="3200" dirty="0"/>
              <a:t>KSDE Priority Projects</a:t>
            </a:r>
          </a:p>
        </p:txBody>
      </p:sp>
    </p:spTree>
    <p:extLst>
      <p:ext uri="{BB962C8B-B14F-4D97-AF65-F5344CB8AC3E}">
        <p14:creationId xmlns:p14="http://schemas.microsoft.com/office/powerpoint/2010/main" val="32680481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F0A926-EF71-A164-E111-860E8E3DA5EB}"/>
              </a:ext>
            </a:extLst>
          </p:cNvPr>
          <p:cNvSpPr>
            <a:spLocks noGrp="1"/>
          </p:cNvSpPr>
          <p:nvPr>
            <p:ph idx="1"/>
          </p:nvPr>
        </p:nvSpPr>
        <p:spPr>
          <a:xfrm>
            <a:off x="838199" y="1644073"/>
            <a:ext cx="10787743" cy="4532890"/>
          </a:xfrm>
        </p:spPr>
        <p:txBody>
          <a:bodyPr/>
          <a:lstStyle/>
          <a:p>
            <a:r>
              <a:rPr lang="en-US" sz="2400" dirty="0"/>
              <a:t>Develop the School Improvement Model</a:t>
            </a:r>
          </a:p>
          <a:p>
            <a:pPr lvl="1"/>
            <a:r>
              <a:rPr lang="en-US" dirty="0"/>
              <a:t>Structures and Lead Indicators</a:t>
            </a:r>
          </a:p>
          <a:p>
            <a:r>
              <a:rPr lang="en-US" sz="2400" dirty="0"/>
              <a:t>Design KESA 2.0 Templates and Protocols</a:t>
            </a:r>
          </a:p>
          <a:p>
            <a:pPr lvl="1"/>
            <a:r>
              <a:rPr lang="en-US" dirty="0"/>
              <a:t>Deep Data Dive, Reflective Protocol Questions, Action Plan</a:t>
            </a:r>
          </a:p>
          <a:p>
            <a:r>
              <a:rPr lang="en-US" sz="2400" dirty="0"/>
              <a:t>Recruit and Train Facilitators</a:t>
            </a:r>
          </a:p>
          <a:p>
            <a:pPr lvl="1"/>
            <a:r>
              <a:rPr lang="en-US" dirty="0"/>
              <a:t>Teams of 3 to lead Data Deep Dive, Reflective Protocol Questions, and Action Planning</a:t>
            </a:r>
          </a:p>
        </p:txBody>
      </p:sp>
      <p:sp>
        <p:nvSpPr>
          <p:cNvPr id="3" name="Title 2">
            <a:extLst>
              <a:ext uri="{FF2B5EF4-FFF2-40B4-BE49-F238E27FC236}">
                <a16:creationId xmlns:a16="http://schemas.microsoft.com/office/drawing/2014/main" id="{8F149C5D-A5B4-B608-FC0A-D3BBF2CB9D88}"/>
              </a:ext>
            </a:extLst>
          </p:cNvPr>
          <p:cNvSpPr>
            <a:spLocks noGrp="1"/>
          </p:cNvSpPr>
          <p:nvPr>
            <p:ph type="title"/>
          </p:nvPr>
        </p:nvSpPr>
        <p:spPr/>
        <p:txBody>
          <a:bodyPr/>
          <a:lstStyle/>
          <a:p>
            <a:r>
              <a:rPr lang="en-US" sz="3200" dirty="0"/>
              <a:t>Accreditation based on the Four Fundamentals</a:t>
            </a:r>
          </a:p>
        </p:txBody>
      </p:sp>
    </p:spTree>
    <p:extLst>
      <p:ext uri="{BB962C8B-B14F-4D97-AF65-F5344CB8AC3E}">
        <p14:creationId xmlns:p14="http://schemas.microsoft.com/office/powerpoint/2010/main" val="12622814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1CB8-46E8-C2FB-D6BE-8AAA3579A1C5}"/>
              </a:ext>
            </a:extLst>
          </p:cNvPr>
          <p:cNvSpPr>
            <a:spLocks noGrp="1"/>
          </p:cNvSpPr>
          <p:nvPr>
            <p:ph type="title"/>
          </p:nvPr>
        </p:nvSpPr>
        <p:spPr>
          <a:xfrm>
            <a:off x="162278" y="112277"/>
            <a:ext cx="10947400" cy="751281"/>
          </a:xfrm>
        </p:spPr>
        <p:txBody>
          <a:bodyPr>
            <a:normAutofit fontScale="90000"/>
          </a:bodyPr>
          <a:lstStyle/>
          <a:p>
            <a:r>
              <a:rPr lang="en-US" sz="2600" b="1" dirty="0">
                <a:latin typeface="Open Sans" panose="020B0606030504020204" pitchFamily="34" charset="0"/>
                <a:ea typeface="Open Sans" panose="020B0606030504020204" pitchFamily="34" charset="0"/>
                <a:cs typeface="Open Sans" panose="020B0606030504020204" pitchFamily="34" charset="0"/>
              </a:rPr>
              <a:t>Kansas School Improvement Model</a:t>
            </a:r>
            <a:br>
              <a:rPr lang="en-US" b="1" dirty="0"/>
            </a:br>
            <a:r>
              <a:rPr lang="en-US" sz="2000" b="1" dirty="0"/>
              <a:t>Implementing the Fundamentals (Examples)</a:t>
            </a:r>
          </a:p>
        </p:txBody>
      </p:sp>
      <p:sp>
        <p:nvSpPr>
          <p:cNvPr id="5" name="Rectangle 4" descr="Arrow ">
            <a:extLst>
              <a:ext uri="{FF2B5EF4-FFF2-40B4-BE49-F238E27FC236}">
                <a16:creationId xmlns:a16="http://schemas.microsoft.com/office/drawing/2014/main" id="{182306EB-4AE2-BC0E-F738-B2734675833E}"/>
              </a:ext>
            </a:extLst>
          </p:cNvPr>
          <p:cNvSpPr/>
          <p:nvPr/>
        </p:nvSpPr>
        <p:spPr>
          <a:xfrm>
            <a:off x="406400" y="4490019"/>
            <a:ext cx="11379200" cy="1648314"/>
          </a:xfrm>
          <a:prstGeom prst="rect">
            <a:avLst/>
          </a:prstGeom>
          <a:no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284C"/>
              </a:solidFill>
              <a:effectLst/>
              <a:uLnTx/>
              <a:uFillTx/>
              <a:latin typeface="Open Sans Light"/>
              <a:ea typeface="+mn-ea"/>
              <a:cs typeface="+mn-cs"/>
            </a:endParaRPr>
          </a:p>
        </p:txBody>
      </p:sp>
      <p:sp>
        <p:nvSpPr>
          <p:cNvPr id="6" name="Freeform: Shape 5">
            <a:extLst>
              <a:ext uri="{FF2B5EF4-FFF2-40B4-BE49-F238E27FC236}">
                <a16:creationId xmlns:a16="http://schemas.microsoft.com/office/drawing/2014/main" id="{5997392E-6D2E-CD8C-8E0A-0EBDBA2844FA}"/>
              </a:ext>
            </a:extLst>
          </p:cNvPr>
          <p:cNvSpPr/>
          <p:nvPr/>
        </p:nvSpPr>
        <p:spPr>
          <a:xfrm>
            <a:off x="135055" y="4979933"/>
            <a:ext cx="11943654" cy="414511"/>
          </a:xfrm>
          <a:custGeom>
            <a:avLst/>
            <a:gdLst>
              <a:gd name="connsiteX0" fmla="*/ 0 w 9750447"/>
              <a:gd name="connsiteY0" fmla="*/ 0 h 1138839"/>
              <a:gd name="connsiteX1" fmla="*/ 9750447 w 9750447"/>
              <a:gd name="connsiteY1" fmla="*/ 0 h 1138839"/>
              <a:gd name="connsiteX2" fmla="*/ 9750447 w 9750447"/>
              <a:gd name="connsiteY2" fmla="*/ 1138839 h 1138839"/>
              <a:gd name="connsiteX3" fmla="*/ 0 w 9750447"/>
              <a:gd name="connsiteY3" fmla="*/ 1138839 h 1138839"/>
              <a:gd name="connsiteX4" fmla="*/ 0 w 9750447"/>
              <a:gd name="connsiteY4" fmla="*/ 0 h 1138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447" h="1138839">
                <a:moveTo>
                  <a:pt x="0" y="0"/>
                </a:moveTo>
                <a:lnTo>
                  <a:pt x="9750447" y="0"/>
                </a:lnTo>
                <a:lnTo>
                  <a:pt x="9750447" y="1138839"/>
                </a:lnTo>
                <a:lnTo>
                  <a:pt x="0" y="1138839"/>
                </a:lnTo>
                <a:lnTo>
                  <a:pt x="0" y="0"/>
                </a:lnTo>
                <a:close/>
              </a:path>
            </a:pathLst>
          </a:custGeom>
          <a:solidFill>
            <a:schemeClr val="accent5"/>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91440" bIns="0" numCol="1" spcCol="1270" anchor="ctr" anchorCtr="0">
            <a:noAutofit/>
          </a:bodyPr>
          <a:lstStyle/>
          <a:p>
            <a:pPr marL="0" marR="0" lvl="0" indent="0" algn="ctr" defTabSz="217805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Open Sans Semibold"/>
                <a:ea typeface="+mn-ea"/>
                <a:cs typeface="+mn-cs"/>
              </a:rPr>
              <a:t>FUNDAMENTALS</a:t>
            </a:r>
          </a:p>
        </p:txBody>
      </p:sp>
      <p:sp>
        <p:nvSpPr>
          <p:cNvPr id="7" name="Freeform: Shape 6">
            <a:extLst>
              <a:ext uri="{FF2B5EF4-FFF2-40B4-BE49-F238E27FC236}">
                <a16:creationId xmlns:a16="http://schemas.microsoft.com/office/drawing/2014/main" id="{97C19602-43B8-3A8C-8EB5-F81919878EE6}"/>
              </a:ext>
            </a:extLst>
          </p:cNvPr>
          <p:cNvSpPr/>
          <p:nvPr/>
        </p:nvSpPr>
        <p:spPr>
          <a:xfrm>
            <a:off x="131378" y="5443068"/>
            <a:ext cx="2943129" cy="806222"/>
          </a:xfrm>
          <a:custGeom>
            <a:avLst/>
            <a:gdLst>
              <a:gd name="connsiteX0" fmla="*/ 0 w 2293143"/>
              <a:gd name="connsiteY0" fmla="*/ 0 h 2310863"/>
              <a:gd name="connsiteX1" fmla="*/ 2293143 w 2293143"/>
              <a:gd name="connsiteY1" fmla="*/ 0 h 2310863"/>
              <a:gd name="connsiteX2" fmla="*/ 2293143 w 2293143"/>
              <a:gd name="connsiteY2" fmla="*/ 2310863 h 2310863"/>
              <a:gd name="connsiteX3" fmla="*/ 0 w 2293143"/>
              <a:gd name="connsiteY3" fmla="*/ 2310863 h 2310863"/>
              <a:gd name="connsiteX4" fmla="*/ 0 w 2293143"/>
              <a:gd name="connsiteY4" fmla="*/ 0 h 231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143" h="2310863">
                <a:moveTo>
                  <a:pt x="0" y="0"/>
                </a:moveTo>
                <a:lnTo>
                  <a:pt x="2293143" y="0"/>
                </a:lnTo>
                <a:lnTo>
                  <a:pt x="2293143" y="2310863"/>
                </a:lnTo>
                <a:lnTo>
                  <a:pt x="0" y="2310863"/>
                </a:lnTo>
                <a:lnTo>
                  <a:pt x="0" y="0"/>
                </a:lnTo>
                <a:close/>
              </a:path>
            </a:pathLst>
          </a:custGeom>
          <a:solidFill>
            <a:schemeClr val="accent5"/>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2446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Open Sans Semibold"/>
                <a:ea typeface="+mn-ea"/>
                <a:cs typeface="+mn-cs"/>
              </a:rPr>
              <a:t>Structured Literacy</a:t>
            </a:r>
          </a:p>
        </p:txBody>
      </p:sp>
      <p:sp>
        <p:nvSpPr>
          <p:cNvPr id="8" name="Freeform: Shape 7">
            <a:extLst>
              <a:ext uri="{FF2B5EF4-FFF2-40B4-BE49-F238E27FC236}">
                <a16:creationId xmlns:a16="http://schemas.microsoft.com/office/drawing/2014/main" id="{2E93DAC7-150A-7455-1330-F0D67E801BBB}"/>
              </a:ext>
            </a:extLst>
          </p:cNvPr>
          <p:cNvSpPr/>
          <p:nvPr/>
        </p:nvSpPr>
        <p:spPr>
          <a:xfrm>
            <a:off x="3131553" y="5441790"/>
            <a:ext cx="2943129" cy="806222"/>
          </a:xfrm>
          <a:custGeom>
            <a:avLst/>
            <a:gdLst>
              <a:gd name="connsiteX0" fmla="*/ 0 w 2293143"/>
              <a:gd name="connsiteY0" fmla="*/ 0 h 2310863"/>
              <a:gd name="connsiteX1" fmla="*/ 2293143 w 2293143"/>
              <a:gd name="connsiteY1" fmla="*/ 0 h 2310863"/>
              <a:gd name="connsiteX2" fmla="*/ 2293143 w 2293143"/>
              <a:gd name="connsiteY2" fmla="*/ 2310863 h 2310863"/>
              <a:gd name="connsiteX3" fmla="*/ 0 w 2293143"/>
              <a:gd name="connsiteY3" fmla="*/ 2310863 h 2310863"/>
              <a:gd name="connsiteX4" fmla="*/ 0 w 2293143"/>
              <a:gd name="connsiteY4" fmla="*/ 0 h 231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143" h="2310863">
                <a:moveTo>
                  <a:pt x="0" y="0"/>
                </a:moveTo>
                <a:lnTo>
                  <a:pt x="2293143" y="0"/>
                </a:lnTo>
                <a:lnTo>
                  <a:pt x="2293143" y="2310863"/>
                </a:lnTo>
                <a:lnTo>
                  <a:pt x="0" y="2310863"/>
                </a:lnTo>
                <a:lnTo>
                  <a:pt x="0" y="0"/>
                </a:lnTo>
                <a:close/>
              </a:path>
            </a:pathLst>
          </a:custGeom>
          <a:solidFill>
            <a:schemeClr val="accent5"/>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2446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Open Sans Semibold"/>
                <a:ea typeface="+mn-ea"/>
                <a:cs typeface="+mn-cs"/>
              </a:rPr>
              <a:t>Standards Alignment</a:t>
            </a:r>
          </a:p>
        </p:txBody>
      </p:sp>
      <p:sp>
        <p:nvSpPr>
          <p:cNvPr id="9" name="Freeform: Shape 8">
            <a:extLst>
              <a:ext uri="{FF2B5EF4-FFF2-40B4-BE49-F238E27FC236}">
                <a16:creationId xmlns:a16="http://schemas.microsoft.com/office/drawing/2014/main" id="{80254247-49CD-F9E8-0767-F9C9626C6C48}"/>
              </a:ext>
            </a:extLst>
          </p:cNvPr>
          <p:cNvSpPr/>
          <p:nvPr/>
        </p:nvSpPr>
        <p:spPr>
          <a:xfrm>
            <a:off x="6131728" y="5441790"/>
            <a:ext cx="2943129" cy="806222"/>
          </a:xfrm>
          <a:custGeom>
            <a:avLst/>
            <a:gdLst>
              <a:gd name="connsiteX0" fmla="*/ 0 w 2293143"/>
              <a:gd name="connsiteY0" fmla="*/ 0 h 2310863"/>
              <a:gd name="connsiteX1" fmla="*/ 2293143 w 2293143"/>
              <a:gd name="connsiteY1" fmla="*/ 0 h 2310863"/>
              <a:gd name="connsiteX2" fmla="*/ 2293143 w 2293143"/>
              <a:gd name="connsiteY2" fmla="*/ 2310863 h 2310863"/>
              <a:gd name="connsiteX3" fmla="*/ 0 w 2293143"/>
              <a:gd name="connsiteY3" fmla="*/ 2310863 h 2310863"/>
              <a:gd name="connsiteX4" fmla="*/ 0 w 2293143"/>
              <a:gd name="connsiteY4" fmla="*/ 0 h 231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143" h="2310863">
                <a:moveTo>
                  <a:pt x="0" y="0"/>
                </a:moveTo>
                <a:lnTo>
                  <a:pt x="2293143" y="0"/>
                </a:lnTo>
                <a:lnTo>
                  <a:pt x="2293143" y="2310863"/>
                </a:lnTo>
                <a:lnTo>
                  <a:pt x="0" y="2310863"/>
                </a:lnTo>
                <a:lnTo>
                  <a:pt x="0" y="0"/>
                </a:lnTo>
                <a:close/>
              </a:path>
            </a:pathLst>
          </a:custGeom>
          <a:solidFill>
            <a:schemeClr val="accent5"/>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2446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Open Sans Semibold"/>
                <a:ea typeface="+mn-ea"/>
                <a:cs typeface="+mn-cs"/>
              </a:rPr>
              <a:t>Balanced Assessment System</a:t>
            </a:r>
          </a:p>
        </p:txBody>
      </p:sp>
      <p:sp>
        <p:nvSpPr>
          <p:cNvPr id="10" name="Freeform: Shape 9">
            <a:extLst>
              <a:ext uri="{FF2B5EF4-FFF2-40B4-BE49-F238E27FC236}">
                <a16:creationId xmlns:a16="http://schemas.microsoft.com/office/drawing/2014/main" id="{014B496D-CCEA-2B14-0010-021FF1BC2F2F}"/>
              </a:ext>
            </a:extLst>
          </p:cNvPr>
          <p:cNvSpPr/>
          <p:nvPr/>
        </p:nvSpPr>
        <p:spPr>
          <a:xfrm>
            <a:off x="9131903" y="5441790"/>
            <a:ext cx="2943129" cy="808668"/>
          </a:xfrm>
          <a:custGeom>
            <a:avLst/>
            <a:gdLst>
              <a:gd name="connsiteX0" fmla="*/ 0 w 2293143"/>
              <a:gd name="connsiteY0" fmla="*/ 0 h 2310863"/>
              <a:gd name="connsiteX1" fmla="*/ 2293143 w 2293143"/>
              <a:gd name="connsiteY1" fmla="*/ 0 h 2310863"/>
              <a:gd name="connsiteX2" fmla="*/ 2293143 w 2293143"/>
              <a:gd name="connsiteY2" fmla="*/ 2310863 h 2310863"/>
              <a:gd name="connsiteX3" fmla="*/ 0 w 2293143"/>
              <a:gd name="connsiteY3" fmla="*/ 2310863 h 2310863"/>
              <a:gd name="connsiteX4" fmla="*/ 0 w 2293143"/>
              <a:gd name="connsiteY4" fmla="*/ 0 h 231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143" h="2310863">
                <a:moveTo>
                  <a:pt x="0" y="0"/>
                </a:moveTo>
                <a:lnTo>
                  <a:pt x="2293143" y="0"/>
                </a:lnTo>
                <a:lnTo>
                  <a:pt x="2293143" y="2310863"/>
                </a:lnTo>
                <a:lnTo>
                  <a:pt x="0" y="2310863"/>
                </a:lnTo>
                <a:lnTo>
                  <a:pt x="0" y="0"/>
                </a:lnTo>
                <a:close/>
              </a:path>
            </a:pathLst>
          </a:custGeom>
          <a:solidFill>
            <a:schemeClr val="accent5"/>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12446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Open Sans Semibold"/>
                <a:ea typeface="+mn-ea"/>
                <a:cs typeface="+mn-cs"/>
              </a:rPr>
              <a:t>Quality Instruction</a:t>
            </a:r>
          </a:p>
        </p:txBody>
      </p:sp>
      <p:sp>
        <p:nvSpPr>
          <p:cNvPr id="12" name="TextBox 11">
            <a:extLst>
              <a:ext uri="{FF2B5EF4-FFF2-40B4-BE49-F238E27FC236}">
                <a16:creationId xmlns:a16="http://schemas.microsoft.com/office/drawing/2014/main" id="{51EEDF66-0FC9-2321-08BC-65257202054F}"/>
              </a:ext>
            </a:extLst>
          </p:cNvPr>
          <p:cNvSpPr txBox="1"/>
          <p:nvPr/>
        </p:nvSpPr>
        <p:spPr>
          <a:xfrm>
            <a:off x="253901" y="3636191"/>
            <a:ext cx="1537642" cy="1062625"/>
          </a:xfrm>
          <a:prstGeom prst="rect">
            <a:avLst/>
          </a:prstGeom>
          <a:solidFill>
            <a:schemeClr val="tx2">
              <a:lumMod val="50000"/>
              <a:lumOff val="50000"/>
            </a:schemeClr>
          </a:solidFill>
          <a:ln>
            <a:solidFill>
              <a:schemeClr val="bg1"/>
            </a:solidFill>
          </a:ln>
        </p:spPr>
        <p:txBody>
          <a:bodyPr wrap="square" lIns="0" tIns="0" rIns="9144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Open Sans Semibold"/>
                <a:ea typeface="+mn-ea"/>
                <a:cs typeface="+mn-cs"/>
              </a:rPr>
              <a:t>STRUCTURES</a:t>
            </a:r>
          </a:p>
        </p:txBody>
      </p:sp>
      <p:sp>
        <p:nvSpPr>
          <p:cNvPr id="14" name="Rectangle 13">
            <a:extLst>
              <a:ext uri="{FF2B5EF4-FFF2-40B4-BE49-F238E27FC236}">
                <a16:creationId xmlns:a16="http://schemas.microsoft.com/office/drawing/2014/main" id="{2C89B5FF-B371-D5F5-CD61-5BC32B21231F}"/>
              </a:ext>
            </a:extLst>
          </p:cNvPr>
          <p:cNvSpPr/>
          <p:nvPr/>
        </p:nvSpPr>
        <p:spPr>
          <a:xfrm>
            <a:off x="1944042" y="3636423"/>
            <a:ext cx="1638030" cy="1079613"/>
          </a:xfrm>
          <a:prstGeom prst="rect">
            <a:avLst/>
          </a:prstGeom>
          <a:solidFill>
            <a:schemeClr val="tx2">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Open Sans Semibold"/>
              <a:ea typeface="Open Sans Condensed" panose="020B0806030504020204" pitchFamily="34" charset="0"/>
              <a:cs typeface="Open Sans Condensed" panose="020B08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Semibold"/>
                <a:ea typeface="Open Sans Condensed" panose="020B0806030504020204" pitchFamily="34" charset="0"/>
                <a:cs typeface="Open Sans Condensed" panose="020B0806030504020204" pitchFamily="34" charset="0"/>
              </a:rPr>
              <a:t>Resource Allocation</a:t>
            </a:r>
          </a:p>
        </p:txBody>
      </p:sp>
      <p:sp>
        <p:nvSpPr>
          <p:cNvPr id="15" name="Rectangle 14">
            <a:extLst>
              <a:ext uri="{FF2B5EF4-FFF2-40B4-BE49-F238E27FC236}">
                <a16:creationId xmlns:a16="http://schemas.microsoft.com/office/drawing/2014/main" id="{28B83200-C6DF-8218-85B4-DC60DC742448}"/>
              </a:ext>
            </a:extLst>
          </p:cNvPr>
          <p:cNvSpPr/>
          <p:nvPr/>
        </p:nvSpPr>
        <p:spPr>
          <a:xfrm>
            <a:off x="3674265" y="3636423"/>
            <a:ext cx="1658253" cy="1079613"/>
          </a:xfrm>
          <a:prstGeom prst="rect">
            <a:avLst/>
          </a:prstGeom>
          <a:solidFill>
            <a:schemeClr val="tx2">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Open Sans Semibold"/>
              <a:ea typeface="Open Sans Condensed" panose="020B0806030504020204" pitchFamily="34" charset="0"/>
              <a:cs typeface="Open Sans Condensed" panose="020B08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Semibold"/>
                <a:ea typeface="Open Sans Condensed" panose="020B0806030504020204" pitchFamily="34" charset="0"/>
                <a:cs typeface="Open Sans Condensed" panose="020B0806030504020204" pitchFamily="34" charset="0"/>
              </a:rPr>
              <a:t>Educator Evaluation</a:t>
            </a:r>
          </a:p>
        </p:txBody>
      </p:sp>
      <p:sp>
        <p:nvSpPr>
          <p:cNvPr id="18" name="Rectangle 17">
            <a:extLst>
              <a:ext uri="{FF2B5EF4-FFF2-40B4-BE49-F238E27FC236}">
                <a16:creationId xmlns:a16="http://schemas.microsoft.com/office/drawing/2014/main" id="{8F3AEB8B-3486-175F-742C-8BFF825BFDC2}"/>
              </a:ext>
            </a:extLst>
          </p:cNvPr>
          <p:cNvSpPr/>
          <p:nvPr/>
        </p:nvSpPr>
        <p:spPr>
          <a:xfrm>
            <a:off x="5424711" y="3636191"/>
            <a:ext cx="1613474" cy="1079613"/>
          </a:xfrm>
          <a:prstGeom prst="rect">
            <a:avLst/>
          </a:prstGeom>
          <a:solidFill>
            <a:schemeClr val="tx2">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Open Sans Semibold"/>
              <a:ea typeface="Open Sans Condensed" panose="020B0806030504020204" pitchFamily="34" charset="0"/>
              <a:cs typeface="Open Sans Condensed" panose="020B08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Semibold"/>
                <a:ea typeface="Open Sans Condensed" panose="020B0806030504020204" pitchFamily="34" charset="0"/>
                <a:cs typeface="Open Sans Condensed" panose="020B0806030504020204" pitchFamily="34" charset="0"/>
              </a:rPr>
              <a:t>Professional Learning</a:t>
            </a:r>
          </a:p>
        </p:txBody>
      </p:sp>
      <p:sp>
        <p:nvSpPr>
          <p:cNvPr id="19" name="Rectangle 18">
            <a:extLst>
              <a:ext uri="{FF2B5EF4-FFF2-40B4-BE49-F238E27FC236}">
                <a16:creationId xmlns:a16="http://schemas.microsoft.com/office/drawing/2014/main" id="{3AABBBD6-6E25-1586-F2EA-7874E7FD96D7}"/>
              </a:ext>
            </a:extLst>
          </p:cNvPr>
          <p:cNvSpPr/>
          <p:nvPr/>
        </p:nvSpPr>
        <p:spPr>
          <a:xfrm>
            <a:off x="7139321" y="3636191"/>
            <a:ext cx="1569772" cy="1079613"/>
          </a:xfrm>
          <a:prstGeom prst="rect">
            <a:avLst/>
          </a:prstGeom>
          <a:solidFill>
            <a:schemeClr val="tx2">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Open Sans Semibold"/>
              <a:ea typeface="Open Sans Condensed" panose="020B0806030504020204" pitchFamily="34" charset="0"/>
              <a:cs typeface="Open Sans Condensed" panose="020B08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Semibold"/>
                <a:ea typeface="Open Sans Condensed" panose="020B0806030504020204" pitchFamily="34" charset="0"/>
                <a:cs typeface="Open Sans Condensed" panose="020B0806030504020204" pitchFamily="34" charset="0"/>
              </a:rPr>
              <a:t>Professional Collaboration</a:t>
            </a:r>
          </a:p>
        </p:txBody>
      </p:sp>
      <p:sp>
        <p:nvSpPr>
          <p:cNvPr id="20" name="Rectangle 19">
            <a:extLst>
              <a:ext uri="{FF2B5EF4-FFF2-40B4-BE49-F238E27FC236}">
                <a16:creationId xmlns:a16="http://schemas.microsoft.com/office/drawing/2014/main" id="{8C928958-2B12-D78E-0D2F-5D4239662FAC}"/>
              </a:ext>
            </a:extLst>
          </p:cNvPr>
          <p:cNvSpPr/>
          <p:nvPr/>
        </p:nvSpPr>
        <p:spPr>
          <a:xfrm>
            <a:off x="8824788" y="3646785"/>
            <a:ext cx="1535596" cy="1079613"/>
          </a:xfrm>
          <a:prstGeom prst="rect">
            <a:avLst/>
          </a:prstGeom>
          <a:solidFill>
            <a:schemeClr val="tx2">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Open Sans Semibold"/>
              <a:ea typeface="Open Sans Condensed" panose="020B0806030504020204" pitchFamily="34" charset="0"/>
              <a:cs typeface="Open Sans Condensed" panose="020B08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Semibold"/>
                <a:ea typeface="Open Sans Condensed" panose="020B0806030504020204" pitchFamily="34" charset="0"/>
                <a:cs typeface="Open Sans Condensed" panose="020B0806030504020204" pitchFamily="34" charset="0"/>
              </a:rPr>
              <a:t>Tiered System of Supports</a:t>
            </a:r>
          </a:p>
        </p:txBody>
      </p:sp>
      <p:sp>
        <p:nvSpPr>
          <p:cNvPr id="21" name="TextBox 20">
            <a:extLst>
              <a:ext uri="{FF2B5EF4-FFF2-40B4-BE49-F238E27FC236}">
                <a16:creationId xmlns:a16="http://schemas.microsoft.com/office/drawing/2014/main" id="{B208A625-F02A-E97D-2344-A684BC379FDD}"/>
              </a:ext>
            </a:extLst>
          </p:cNvPr>
          <p:cNvSpPr txBox="1"/>
          <p:nvPr/>
        </p:nvSpPr>
        <p:spPr>
          <a:xfrm>
            <a:off x="253901" y="1200090"/>
            <a:ext cx="1537642" cy="2354009"/>
          </a:xfrm>
          <a:prstGeom prst="rect">
            <a:avLst/>
          </a:prstGeom>
          <a:solidFill>
            <a:schemeClr val="tx2">
              <a:lumMod val="75000"/>
              <a:lumOff val="25000"/>
            </a:schemeClr>
          </a:solidFill>
          <a:ln>
            <a:solidFill>
              <a:schemeClr val="bg1"/>
            </a:solidFill>
          </a:ln>
        </p:spPr>
        <p:txBody>
          <a:bodyPr wrap="square" lIns="91440" tIns="0" rIns="9144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Open Sans Semibold"/>
                <a:ea typeface="+mn-ea"/>
                <a:cs typeface="+mn-cs"/>
              </a:rPr>
              <a:t>LEAD INDICATORS</a:t>
            </a:r>
          </a:p>
        </p:txBody>
      </p:sp>
      <p:sp>
        <p:nvSpPr>
          <p:cNvPr id="27" name="Rectangle 26">
            <a:extLst>
              <a:ext uri="{FF2B5EF4-FFF2-40B4-BE49-F238E27FC236}">
                <a16:creationId xmlns:a16="http://schemas.microsoft.com/office/drawing/2014/main" id="{BEDAFAA9-1BF1-3336-5269-95ACEE51539E}"/>
              </a:ext>
            </a:extLst>
          </p:cNvPr>
          <p:cNvSpPr/>
          <p:nvPr/>
        </p:nvSpPr>
        <p:spPr>
          <a:xfrm>
            <a:off x="1944042" y="1200090"/>
            <a:ext cx="1638030" cy="2354009"/>
          </a:xfrm>
          <a:prstGeom prst="rect">
            <a:avLst/>
          </a:prstGeom>
          <a:solidFill>
            <a:schemeClr val="tx2">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ctr" anchorCtr="0"/>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Open Sans Semibold"/>
                <a:ea typeface="Open Sans" panose="020B0606030504020204" pitchFamily="34" charset="0"/>
                <a:cs typeface="Open Sans" panose="020B0606030504020204" pitchFamily="34" charset="0"/>
              </a:rPr>
              <a:t>Ex:</a:t>
            </a:r>
            <a:r>
              <a:rPr kumimoji="0" lang="en-US" sz="1200" b="0" i="0" u="none" strike="noStrike" kern="1200" cap="none" spc="0" normalizeH="0" noProof="0" dirty="0">
                <a:ln>
                  <a:noFill/>
                </a:ln>
                <a:solidFill>
                  <a:schemeClr val="bg1"/>
                </a:solidFill>
                <a:effectLst/>
                <a:uLnTx/>
                <a:uFillTx/>
                <a:latin typeface="Open Sans Semibold"/>
                <a:ea typeface="Open Sans" panose="020B0606030504020204" pitchFamily="34" charset="0"/>
                <a:cs typeface="Open Sans" panose="020B0606030504020204" pitchFamily="34" charset="0"/>
              </a:rPr>
              <a:t> Plan to Adopt HQIM aligned to State Standards</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200" dirty="0">
                <a:solidFill>
                  <a:schemeClr val="bg1"/>
                </a:solidFill>
                <a:latin typeface="Open Sans Semibold"/>
                <a:ea typeface="Open Sans" panose="020B0606030504020204" pitchFamily="34" charset="0"/>
                <a:cs typeface="Open Sans" panose="020B0606030504020204" pitchFamily="34" charset="0"/>
              </a:rPr>
              <a:t>Ex: Structured Literacy Professional Development</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200" baseline="0" dirty="0">
              <a:solidFill>
                <a:srgbClr val="12284C"/>
              </a:solidFill>
              <a:latin typeface="Open Sans Semibold"/>
              <a:ea typeface="Open Sans" panose="020B0606030504020204" pitchFamily="34" charset="0"/>
              <a:cs typeface="Open Sans" panose="020B0606030504020204" pitchFamily="34" charset="0"/>
            </a:endParaRPr>
          </a:p>
        </p:txBody>
      </p:sp>
      <p:sp>
        <p:nvSpPr>
          <p:cNvPr id="28" name="Rectangle 27">
            <a:extLst>
              <a:ext uri="{FF2B5EF4-FFF2-40B4-BE49-F238E27FC236}">
                <a16:creationId xmlns:a16="http://schemas.microsoft.com/office/drawing/2014/main" id="{A96D95CE-3167-CB92-33AD-EEA7B22E16B3}"/>
              </a:ext>
            </a:extLst>
          </p:cNvPr>
          <p:cNvSpPr/>
          <p:nvPr/>
        </p:nvSpPr>
        <p:spPr>
          <a:xfrm>
            <a:off x="3674269" y="1202865"/>
            <a:ext cx="1658247" cy="2360109"/>
          </a:xfrm>
          <a:prstGeom prst="rect">
            <a:avLst/>
          </a:prstGeom>
          <a:solidFill>
            <a:schemeClr val="tx2">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45720" tIns="0" rIns="45720" bIns="0" rtlCol="0" anchor="ctr" anchorCtr="0"/>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Open Sans Semibold"/>
                <a:ea typeface="Open Sans" panose="020B0606030504020204" pitchFamily="34" charset="0"/>
                <a:cs typeface="Open Sans" panose="020B0606030504020204" pitchFamily="34" charset="0"/>
              </a:rPr>
              <a:t>Ex: Elements of Structured Literacy embedded in teacher evaluation</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200" dirty="0">
                <a:solidFill>
                  <a:schemeClr val="bg1"/>
                </a:solidFill>
                <a:latin typeface="Open Sans Semibold"/>
                <a:ea typeface="Open Sans" panose="020B0606030504020204" pitchFamily="34" charset="0"/>
                <a:cs typeface="Open Sans" panose="020B0606030504020204" pitchFamily="34" charset="0"/>
              </a:rPr>
              <a:t>Ex: Elements of Standards-Alignment embedded in teacher evaluation</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200" dirty="0">
              <a:solidFill>
                <a:srgbClr val="12284C"/>
              </a:solidFill>
              <a:latin typeface="Open Sans Semibold"/>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611EDED7-E603-21B7-D2A0-1ACD34FC6E7E}"/>
              </a:ext>
            </a:extLst>
          </p:cNvPr>
          <p:cNvSpPr/>
          <p:nvPr/>
        </p:nvSpPr>
        <p:spPr>
          <a:xfrm>
            <a:off x="5424713" y="1202041"/>
            <a:ext cx="1619039" cy="2360109"/>
          </a:xfrm>
          <a:prstGeom prst="rect">
            <a:avLst/>
          </a:prstGeom>
          <a:solidFill>
            <a:schemeClr val="tx2">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200" noProof="0" dirty="0">
              <a:solidFill>
                <a:srgbClr val="12284C"/>
              </a:solidFill>
              <a:latin typeface="Open Sans Semibold"/>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200" noProof="0" dirty="0">
                <a:solidFill>
                  <a:schemeClr val="bg1"/>
                </a:solidFill>
                <a:latin typeface="Open Sans Semibold"/>
                <a:ea typeface="Open Sans" panose="020B0606030504020204" pitchFamily="34" charset="0"/>
                <a:cs typeface="Open Sans" panose="020B0606030504020204" pitchFamily="34" charset="0"/>
              </a:rPr>
              <a:t>Ex: PD Plan on    implementation of structured literacy (LETRS)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dirty="0">
                <a:ln>
                  <a:noFill/>
                </a:ln>
                <a:solidFill>
                  <a:schemeClr val="bg1"/>
                </a:solidFill>
                <a:effectLst/>
                <a:uLnTx/>
                <a:uFillTx/>
                <a:latin typeface="Open Sans Semibold"/>
                <a:ea typeface="Open Sans" panose="020B0606030504020204" pitchFamily="34" charset="0"/>
                <a:cs typeface="Open Sans" panose="020B0606030504020204" pitchFamily="34" charset="0"/>
              </a:rPr>
              <a:t>Ex:</a:t>
            </a:r>
            <a:r>
              <a:rPr kumimoji="0" lang="en-US" sz="1200" b="0" i="0" u="none" strike="noStrike" kern="1200" cap="none" spc="0" normalizeH="0" dirty="0">
                <a:ln>
                  <a:noFill/>
                </a:ln>
                <a:solidFill>
                  <a:schemeClr val="bg1"/>
                </a:solidFill>
                <a:effectLst/>
                <a:uLnTx/>
                <a:uFillTx/>
                <a:latin typeface="Open Sans Semibold"/>
                <a:ea typeface="Open Sans" panose="020B0606030504020204" pitchFamily="34" charset="0"/>
                <a:cs typeface="Open Sans" panose="020B0606030504020204" pitchFamily="34" charset="0"/>
              </a:rPr>
              <a:t> PD Plan on aligning classroom practice to state standards</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200" baseline="0" noProof="0" dirty="0">
              <a:solidFill>
                <a:srgbClr val="12284C"/>
              </a:solidFill>
              <a:latin typeface="Open Sans Semibold"/>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rgbClr val="12284C"/>
                </a:solidFill>
                <a:effectLst/>
                <a:uLnTx/>
                <a:uFillTx/>
                <a:latin typeface="Open Sans Semibold"/>
                <a:ea typeface="Open Sans" panose="020B0606030504020204" pitchFamily="34" charset="0"/>
                <a:cs typeface="Open Sans" panose="020B0606030504020204" pitchFamily="34" charset="0"/>
              </a:rPr>
              <a:t> </a:t>
            </a:r>
          </a:p>
        </p:txBody>
      </p:sp>
      <p:sp>
        <p:nvSpPr>
          <p:cNvPr id="30" name="Rectangle 29">
            <a:extLst>
              <a:ext uri="{FF2B5EF4-FFF2-40B4-BE49-F238E27FC236}">
                <a16:creationId xmlns:a16="http://schemas.microsoft.com/office/drawing/2014/main" id="{CBBDBF36-F522-6C76-3498-D837FFE50009}"/>
              </a:ext>
            </a:extLst>
          </p:cNvPr>
          <p:cNvSpPr/>
          <p:nvPr/>
        </p:nvSpPr>
        <p:spPr>
          <a:xfrm>
            <a:off x="7134272" y="1202041"/>
            <a:ext cx="1579870" cy="2360109"/>
          </a:xfrm>
          <a:prstGeom prst="rect">
            <a:avLst/>
          </a:prstGeom>
          <a:solidFill>
            <a:schemeClr val="tx2">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0" bIns="9144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Open Sans Semibold"/>
                <a:ea typeface="Open Sans" panose="020B0606030504020204" pitchFamily="34" charset="0"/>
                <a:cs typeface="Open Sans" panose="020B0606030504020204" pitchFamily="34" charset="0"/>
              </a:rPr>
              <a:t>Ex: District guidance</a:t>
            </a:r>
            <a:r>
              <a:rPr kumimoji="0" lang="en-US" sz="1200" b="0" i="0" u="none" strike="noStrike" kern="1200" cap="none" spc="0" normalizeH="0" noProof="0" dirty="0">
                <a:ln>
                  <a:noFill/>
                </a:ln>
                <a:solidFill>
                  <a:schemeClr val="bg1"/>
                </a:solidFill>
                <a:effectLst/>
                <a:uLnTx/>
                <a:uFillTx/>
                <a:latin typeface="Open Sans Semibold"/>
                <a:ea typeface="Open Sans" panose="020B0606030504020204" pitchFamily="34" charset="0"/>
                <a:cs typeface="Open Sans" panose="020B0606030504020204" pitchFamily="34" charset="0"/>
              </a:rPr>
              <a:t> on professional collaboration on implementation of HQIM and student performance data.</a:t>
            </a:r>
          </a:p>
        </p:txBody>
      </p:sp>
      <p:sp>
        <p:nvSpPr>
          <p:cNvPr id="31" name="Rectangle 30">
            <a:extLst>
              <a:ext uri="{FF2B5EF4-FFF2-40B4-BE49-F238E27FC236}">
                <a16:creationId xmlns:a16="http://schemas.microsoft.com/office/drawing/2014/main" id="{482F9884-EE5B-F490-6A8C-1AF418875409}"/>
              </a:ext>
            </a:extLst>
          </p:cNvPr>
          <p:cNvSpPr/>
          <p:nvPr/>
        </p:nvSpPr>
        <p:spPr>
          <a:xfrm>
            <a:off x="8823676" y="1202040"/>
            <a:ext cx="1536708" cy="2360110"/>
          </a:xfrm>
          <a:prstGeom prst="rect">
            <a:avLst/>
          </a:prstGeom>
          <a:solidFill>
            <a:schemeClr val="tx2">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0" bIns="9144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Open Sans Semibold"/>
                <a:ea typeface="Open Sans" panose="020B0606030504020204" pitchFamily="34" charset="0"/>
                <a:cs typeface="Open Sans" panose="020B0606030504020204" pitchFamily="34" charset="0"/>
              </a:rPr>
              <a:t>Ex: Adoption of evidence-based practices for at-risk students.</a:t>
            </a:r>
          </a:p>
        </p:txBody>
      </p:sp>
      <p:sp>
        <p:nvSpPr>
          <p:cNvPr id="3" name="Rectangle 2">
            <a:extLst>
              <a:ext uri="{FF2B5EF4-FFF2-40B4-BE49-F238E27FC236}">
                <a16:creationId xmlns:a16="http://schemas.microsoft.com/office/drawing/2014/main" id="{634B32E0-1FF2-8BA6-E2E7-B28139E774D2}"/>
              </a:ext>
            </a:extLst>
          </p:cNvPr>
          <p:cNvSpPr/>
          <p:nvPr/>
        </p:nvSpPr>
        <p:spPr>
          <a:xfrm>
            <a:off x="10470474" y="3646785"/>
            <a:ext cx="1535596" cy="1079613"/>
          </a:xfrm>
          <a:prstGeom prst="rect">
            <a:avLst/>
          </a:prstGeom>
          <a:solidFill>
            <a:schemeClr val="tx2">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9144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Semibold"/>
                <a:ea typeface="Open Sans Condensed" panose="020B0806030504020204" pitchFamily="34" charset="0"/>
                <a:cs typeface="Open Sans Condensed" panose="020B0806030504020204" pitchFamily="34" charset="0"/>
              </a:rPr>
              <a:t>Family &amp; Community Partnerships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Open Sans Semibold"/>
              <a:ea typeface="Open Sans Condensed" panose="020B0806030504020204" pitchFamily="34" charset="0"/>
              <a:cs typeface="Open Sans Condensed" panose="020B08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Open Sans Semibold"/>
              <a:ea typeface="Open Sans Condensed" panose="020B0806030504020204" pitchFamily="34" charset="0"/>
              <a:cs typeface="Open Sans Condensed" panose="020B08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Open Sans Semibold"/>
              <a:ea typeface="Open Sans Condensed" panose="020B0806030504020204" pitchFamily="34" charset="0"/>
              <a:cs typeface="Open Sans Condensed" panose="020B08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Open Sans Semibold"/>
              <a:ea typeface="Open Sans Condensed" panose="020B0806030504020204" pitchFamily="34" charset="0"/>
              <a:cs typeface="Open Sans Condensed" panose="020B0806030504020204" pitchFamily="34" charset="0"/>
            </a:endParaRPr>
          </a:p>
        </p:txBody>
      </p:sp>
      <p:sp>
        <p:nvSpPr>
          <p:cNvPr id="4" name="Rectangle 3">
            <a:extLst>
              <a:ext uri="{FF2B5EF4-FFF2-40B4-BE49-F238E27FC236}">
                <a16:creationId xmlns:a16="http://schemas.microsoft.com/office/drawing/2014/main" id="{B76416C2-A51F-182C-C4D4-DBF277BBE32B}"/>
              </a:ext>
            </a:extLst>
          </p:cNvPr>
          <p:cNvSpPr/>
          <p:nvPr/>
        </p:nvSpPr>
        <p:spPr>
          <a:xfrm>
            <a:off x="10469918" y="1205376"/>
            <a:ext cx="1536708" cy="2356774"/>
          </a:xfrm>
          <a:prstGeom prst="rect">
            <a:avLst/>
          </a:prstGeom>
          <a:solidFill>
            <a:schemeClr val="tx2">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91440" rIns="0" bIns="9144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Open Sans Semibold"/>
                <a:ea typeface="Open Sans" panose="020B0606030504020204" pitchFamily="34" charset="0"/>
                <a:cs typeface="Open Sans" panose="020B0606030504020204" pitchFamily="34" charset="0"/>
              </a:rPr>
              <a:t>Ex: Site Council engagement focused on the standards-alignment</a:t>
            </a:r>
            <a:r>
              <a:rPr kumimoji="0" lang="en-US" sz="1200" b="0" i="0" u="none" strike="noStrike" kern="1200" cap="none" spc="0" normalizeH="0" noProof="0" dirty="0">
                <a:ln>
                  <a:noFill/>
                </a:ln>
                <a:solidFill>
                  <a:schemeClr val="bg1"/>
                </a:solidFill>
                <a:effectLst/>
                <a:uLnTx/>
                <a:uFillTx/>
                <a:latin typeface="Open Sans Semibold"/>
                <a:ea typeface="Open Sans" panose="020B0606030504020204" pitchFamily="34" charset="0"/>
                <a:cs typeface="Open Sans" panose="020B0606030504020204" pitchFamily="34" charset="0"/>
              </a:rPr>
              <a:t> (what students must know and be able to do)</a:t>
            </a:r>
            <a:endParaRPr kumimoji="0" lang="en-US" sz="1200" b="0" i="0" u="none" strike="noStrike" kern="1200" cap="none" spc="0" normalizeH="0" baseline="0" noProof="0" dirty="0">
              <a:ln>
                <a:noFill/>
              </a:ln>
              <a:solidFill>
                <a:schemeClr val="bg1"/>
              </a:solidFill>
              <a:effectLst/>
              <a:uLnTx/>
              <a:uFillTx/>
              <a:latin typeface="Open Sans Semibold"/>
              <a:ea typeface="Open Sans" panose="020B0606030504020204" pitchFamily="34" charset="0"/>
              <a:cs typeface="Open Sans" panose="020B0606030504020204" pitchFamily="34" charset="0"/>
            </a:endParaRPr>
          </a:p>
        </p:txBody>
      </p:sp>
      <p:sp>
        <p:nvSpPr>
          <p:cNvPr id="53" name="Rectangle: Rounded Corners 52">
            <a:extLst>
              <a:ext uri="{FF2B5EF4-FFF2-40B4-BE49-F238E27FC236}">
                <a16:creationId xmlns:a16="http://schemas.microsoft.com/office/drawing/2014/main" id="{35068A86-CCD0-565C-3AF1-D056D31FDB41}"/>
              </a:ext>
            </a:extLst>
          </p:cNvPr>
          <p:cNvSpPr/>
          <p:nvPr/>
        </p:nvSpPr>
        <p:spPr>
          <a:xfrm>
            <a:off x="131378" y="1026367"/>
            <a:ext cx="11943654" cy="3841441"/>
          </a:xfrm>
          <a:prstGeom prst="roundRect">
            <a:avLst/>
          </a:prstGeom>
          <a:solidFill>
            <a:schemeClr val="bg2">
              <a:alpha val="20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77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anim calcmode="lin" valueType="num">
                                      <p:cBhvr>
                                        <p:cTn id="13" dur="1250" fill="hold"/>
                                        <p:tgtEl>
                                          <p:spTgt spid="7"/>
                                        </p:tgtEl>
                                        <p:attrNameLst>
                                          <p:attrName>ppt_x</p:attrName>
                                        </p:attrNameLst>
                                      </p:cBhvr>
                                      <p:tavLst>
                                        <p:tav tm="0">
                                          <p:val>
                                            <p:strVal val="#ppt_x"/>
                                          </p:val>
                                        </p:tav>
                                        <p:tav tm="100000">
                                          <p:val>
                                            <p:strVal val="#ppt_x"/>
                                          </p:val>
                                        </p:tav>
                                      </p:tavLst>
                                    </p:anim>
                                    <p:anim calcmode="lin" valueType="num">
                                      <p:cBhvr>
                                        <p:cTn id="14" dur="125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250"/>
                                        <p:tgtEl>
                                          <p:spTgt spid="8"/>
                                        </p:tgtEl>
                                      </p:cBhvr>
                                    </p:animEffect>
                                    <p:anim calcmode="lin" valueType="num">
                                      <p:cBhvr>
                                        <p:cTn id="18" dur="1250" fill="hold"/>
                                        <p:tgtEl>
                                          <p:spTgt spid="8"/>
                                        </p:tgtEl>
                                        <p:attrNameLst>
                                          <p:attrName>ppt_x</p:attrName>
                                        </p:attrNameLst>
                                      </p:cBhvr>
                                      <p:tavLst>
                                        <p:tav tm="0">
                                          <p:val>
                                            <p:strVal val="#ppt_x"/>
                                          </p:val>
                                        </p:tav>
                                        <p:tav tm="100000">
                                          <p:val>
                                            <p:strVal val="#ppt_x"/>
                                          </p:val>
                                        </p:tav>
                                      </p:tavLst>
                                    </p:anim>
                                    <p:anim calcmode="lin" valueType="num">
                                      <p:cBhvr>
                                        <p:cTn id="19" dur="125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250"/>
                                        <p:tgtEl>
                                          <p:spTgt spid="9"/>
                                        </p:tgtEl>
                                      </p:cBhvr>
                                    </p:animEffect>
                                    <p:anim calcmode="lin" valueType="num">
                                      <p:cBhvr>
                                        <p:cTn id="23" dur="1250" fill="hold"/>
                                        <p:tgtEl>
                                          <p:spTgt spid="9"/>
                                        </p:tgtEl>
                                        <p:attrNameLst>
                                          <p:attrName>ppt_x</p:attrName>
                                        </p:attrNameLst>
                                      </p:cBhvr>
                                      <p:tavLst>
                                        <p:tav tm="0">
                                          <p:val>
                                            <p:strVal val="#ppt_x"/>
                                          </p:val>
                                        </p:tav>
                                        <p:tav tm="100000">
                                          <p:val>
                                            <p:strVal val="#ppt_x"/>
                                          </p:val>
                                        </p:tav>
                                      </p:tavLst>
                                    </p:anim>
                                    <p:anim calcmode="lin" valueType="num">
                                      <p:cBhvr>
                                        <p:cTn id="24" dur="12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250"/>
                                        <p:tgtEl>
                                          <p:spTgt spid="10"/>
                                        </p:tgtEl>
                                      </p:cBhvr>
                                    </p:animEffect>
                                    <p:anim calcmode="lin" valueType="num">
                                      <p:cBhvr>
                                        <p:cTn id="28" dur="1250" fill="hold"/>
                                        <p:tgtEl>
                                          <p:spTgt spid="10"/>
                                        </p:tgtEl>
                                        <p:attrNameLst>
                                          <p:attrName>ppt_x</p:attrName>
                                        </p:attrNameLst>
                                      </p:cBhvr>
                                      <p:tavLst>
                                        <p:tav tm="0">
                                          <p:val>
                                            <p:strVal val="#ppt_x"/>
                                          </p:val>
                                        </p:tav>
                                        <p:tav tm="100000">
                                          <p:val>
                                            <p:strVal val="#ppt_x"/>
                                          </p:val>
                                        </p:tav>
                                      </p:tavLst>
                                    </p:anim>
                                    <p:anim calcmode="lin" valueType="num">
                                      <p:cBhvr>
                                        <p:cTn id="29" dur="1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0-#ppt_w/2"/>
                                          </p:val>
                                        </p:tav>
                                        <p:tav tm="100000">
                                          <p:val>
                                            <p:strVal val="#ppt_x"/>
                                          </p:val>
                                        </p:tav>
                                      </p:tavLst>
                                    </p:anim>
                                    <p:anim calcmode="lin" valueType="num">
                                      <p:cBhvr additive="base">
                                        <p:cTn id="70" dur="500" fill="hold"/>
                                        <p:tgtEl>
                                          <p:spTgt spid="21"/>
                                        </p:tgtEl>
                                        <p:attrNameLst>
                                          <p:attrName>ppt_y</p:attrName>
                                        </p:attrNameLst>
                                      </p:cBhvr>
                                      <p:tavLst>
                                        <p:tav tm="0">
                                          <p:val>
                                            <p:strVal val="#ppt_y"/>
                                          </p:val>
                                        </p:tav>
                                        <p:tav tm="100000">
                                          <p:val>
                                            <p:strVal val="#ppt_y"/>
                                          </p:val>
                                        </p:tav>
                                      </p:tavLst>
                                    </p:anim>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par>
                          <p:cTn id="83" fill="hold">
                            <p:stCondLst>
                              <p:cond delay="2000"/>
                            </p:stCondLst>
                            <p:childTnLst>
                              <p:par>
                                <p:cTn id="84" presetID="10"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2500"/>
                            </p:stCondLst>
                            <p:childTnLst>
                              <p:par>
                                <p:cTn id="88" presetID="10" presetClass="entr" presetSubtype="0"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par>
                          <p:cTn id="91" fill="hold">
                            <p:stCondLst>
                              <p:cond delay="3000"/>
                            </p:stCondLst>
                            <p:childTnLst>
                              <p:par>
                                <p:cTn id="92" presetID="10" presetClass="entr" presetSubtype="0" fill="hold" grpId="0" nodeType="after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fade">
                                      <p:cBhvr>
                                        <p:cTn id="9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4" grpId="0" animBg="1"/>
      <p:bldP spid="15" grpId="0" animBg="1"/>
      <p:bldP spid="18" grpId="0" animBg="1"/>
      <p:bldP spid="19" grpId="0" animBg="1"/>
      <p:bldP spid="20" grpId="0" animBg="1"/>
      <p:bldP spid="21" grpId="0" animBg="1"/>
      <p:bldP spid="27" grpId="0" animBg="1"/>
      <p:bldP spid="28" grpId="0" animBg="1"/>
      <p:bldP spid="29" grpId="0" animBg="1"/>
      <p:bldP spid="30" grpId="0" animBg="1"/>
      <p:bldP spid="31" grpId="0" animBg="1"/>
      <p:bldP spid="3" grpId="0" animBg="1"/>
      <p:bldP spid="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3BEEE8-9D01-5A78-C7E8-AC1B2F3A69BB}"/>
              </a:ext>
            </a:extLst>
          </p:cNvPr>
          <p:cNvSpPr>
            <a:spLocks noGrp="1"/>
          </p:cNvSpPr>
          <p:nvPr>
            <p:ph idx="1"/>
          </p:nvPr>
        </p:nvSpPr>
        <p:spPr/>
        <p: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400" dirty="0">
                <a:effectLst/>
                <a:latin typeface="+mn-lt"/>
                <a:ea typeface="Calibri" panose="020F0502020204030204" pitchFamily="34" charset="0"/>
                <a:cs typeface="Times New Roman" panose="02020603050405020304" pitchFamily="18" charset="0"/>
              </a:rPr>
              <a:t>Influence and shape adult behaviors across a school system.</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400" dirty="0">
                <a:effectLst/>
                <a:latin typeface="+mn-lt"/>
                <a:ea typeface="Calibri" panose="020F0502020204030204" pitchFamily="34" charset="0"/>
                <a:cs typeface="Times New Roman" panose="02020603050405020304" pitchFamily="18" charset="0"/>
              </a:rPr>
              <a:t>Reinforce one another and the fundamentals.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400" dirty="0">
                <a:effectLst/>
                <a:latin typeface="+mn-lt"/>
                <a:ea typeface="Calibri" panose="020F0502020204030204" pitchFamily="34" charset="0"/>
                <a:cs typeface="Times New Roman" panose="02020603050405020304" pitchFamily="18" charset="0"/>
              </a:rPr>
              <a:t>Each has leading indicators that reinforce the fundamentals.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400" dirty="0">
                <a:effectLst/>
                <a:latin typeface="+mn-lt"/>
                <a:ea typeface="Calibri" panose="020F0502020204030204" pitchFamily="34" charset="0"/>
                <a:cs typeface="Times New Roman" panose="02020603050405020304" pitchFamily="18" charset="0"/>
              </a:rPr>
              <a:t>Probable structures include: </a:t>
            </a:r>
          </a:p>
          <a:p>
            <a:pPr marL="800100" lvl="1" indent="-342900">
              <a:lnSpc>
                <a:spcPct val="107000"/>
              </a:lnSpc>
              <a:spcBef>
                <a:spcPts val="0"/>
              </a:spcBef>
              <a:tabLst>
                <a:tab pos="457200" algn="l"/>
              </a:tabLst>
            </a:pPr>
            <a:r>
              <a:rPr lang="en-US" dirty="0">
                <a:effectLst/>
                <a:latin typeface="+mn-lt"/>
                <a:ea typeface="Calibri" panose="020F0502020204030204" pitchFamily="34" charset="0"/>
                <a:cs typeface="Times New Roman" panose="02020603050405020304" pitchFamily="18" charset="0"/>
              </a:rPr>
              <a:t>Resource Allocation, Educator Evaluation, Professional Learning, Professional Collaboration, Tiered System of Supports, Family &amp; Community Partnerships</a:t>
            </a:r>
          </a:p>
          <a:p>
            <a:endParaRPr lang="en-US" dirty="0"/>
          </a:p>
        </p:txBody>
      </p:sp>
      <p:sp>
        <p:nvSpPr>
          <p:cNvPr id="3" name="Title 2">
            <a:extLst>
              <a:ext uri="{FF2B5EF4-FFF2-40B4-BE49-F238E27FC236}">
                <a16:creationId xmlns:a16="http://schemas.microsoft.com/office/drawing/2014/main" id="{72229D4D-AB5B-C86A-3028-F59617727CBE}"/>
              </a:ext>
            </a:extLst>
          </p:cNvPr>
          <p:cNvSpPr>
            <a:spLocks noGrp="1"/>
          </p:cNvSpPr>
          <p:nvPr>
            <p:ph type="title"/>
          </p:nvPr>
        </p:nvSpPr>
        <p:spPr/>
        <p:txBody>
          <a:bodyPr/>
          <a:lstStyle/>
          <a:p>
            <a:r>
              <a:rPr lang="en-US" sz="3200" dirty="0"/>
              <a:t>Structures (based on the Rand Study)</a:t>
            </a:r>
          </a:p>
        </p:txBody>
      </p:sp>
    </p:spTree>
    <p:extLst>
      <p:ext uri="{BB962C8B-B14F-4D97-AF65-F5344CB8AC3E}">
        <p14:creationId xmlns:p14="http://schemas.microsoft.com/office/powerpoint/2010/main" val="19804840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026AE-C067-8EEF-CF88-EB04EB584053}"/>
              </a:ext>
            </a:extLst>
          </p:cNvPr>
          <p:cNvSpPr>
            <a:spLocks noGrp="1"/>
          </p:cNvSpPr>
          <p:nvPr>
            <p:ph idx="1"/>
          </p:nvPr>
        </p:nvSpPr>
        <p:spPr/>
        <p:txBody>
          <a:bodyPr>
            <a:normAutofit/>
          </a:bodyPr>
          <a:lstStyle/>
          <a:p>
            <a:pPr>
              <a:lnSpc>
                <a:spcPct val="107000"/>
              </a:lnSpc>
              <a:spcBef>
                <a:spcPts val="0"/>
              </a:spcBef>
            </a:pPr>
            <a:r>
              <a:rPr lang="en-US" sz="2400" dirty="0">
                <a:effectLst/>
                <a:latin typeface="+mn-lt"/>
                <a:ea typeface="Calibri" panose="020F0502020204030204" pitchFamily="34" charset="0"/>
                <a:cs typeface="Times New Roman" panose="02020603050405020304" pitchFamily="18" charset="0"/>
              </a:rPr>
              <a:t>High-leverage, grounded in evidence – where we must focus our time and energy to maximize impact.</a:t>
            </a:r>
          </a:p>
          <a:p>
            <a:pPr>
              <a:lnSpc>
                <a:spcPct val="107000"/>
              </a:lnSpc>
              <a:spcBef>
                <a:spcPts val="0"/>
              </a:spcBef>
            </a:pPr>
            <a:r>
              <a:rPr lang="en-US" sz="2400" dirty="0">
                <a:effectLst/>
                <a:latin typeface="+mn-lt"/>
                <a:ea typeface="Calibri" panose="020F0502020204030204" pitchFamily="34" charset="0"/>
                <a:cs typeface="Times New Roman" panose="02020603050405020304" pitchFamily="18" charset="0"/>
              </a:rPr>
              <a:t>What are our guarantees. What is within our Circle of Control and Circle of Influence?</a:t>
            </a:r>
          </a:p>
          <a:p>
            <a:pPr>
              <a:lnSpc>
                <a:spcPct val="107000"/>
              </a:lnSpc>
              <a:spcBef>
                <a:spcPts val="0"/>
              </a:spcBef>
            </a:pPr>
            <a:r>
              <a:rPr lang="en-US" sz="2400" dirty="0">
                <a:effectLst/>
                <a:latin typeface="+mn-lt"/>
                <a:ea typeface="Calibri" panose="020F0502020204030204" pitchFamily="34" charset="0"/>
                <a:cs typeface="Times New Roman" panose="02020603050405020304" pitchFamily="18" charset="0"/>
              </a:rPr>
              <a:t>Discover the right actions (evidence) to reach our goals then act with clarity and consistency.</a:t>
            </a:r>
          </a:p>
          <a:p>
            <a:pPr>
              <a:lnSpc>
                <a:spcPct val="107000"/>
              </a:lnSpc>
              <a:spcBef>
                <a:spcPts val="0"/>
              </a:spcBef>
            </a:pPr>
            <a:r>
              <a:rPr lang="en-US" sz="2400" dirty="0">
                <a:effectLst/>
                <a:latin typeface="+mn-lt"/>
                <a:ea typeface="Calibri" panose="020F0502020204030204" pitchFamily="34" charset="0"/>
                <a:cs typeface="Times New Roman" panose="02020603050405020304" pitchFamily="18" charset="0"/>
              </a:rPr>
              <a:t>Predictive in nature and provides more direct and timely indication of the impact of our work.</a:t>
            </a:r>
          </a:p>
          <a:p>
            <a:pPr>
              <a:lnSpc>
                <a:spcPct val="107000"/>
              </a:lnSpc>
              <a:spcBef>
                <a:spcPts val="0"/>
              </a:spcBef>
              <a:spcAft>
                <a:spcPts val="800"/>
              </a:spcAft>
            </a:pPr>
            <a:r>
              <a:rPr lang="en-US" sz="2400" dirty="0">
                <a:effectLst/>
                <a:latin typeface="+mn-lt"/>
                <a:ea typeface="Calibri" panose="020F0502020204030204" pitchFamily="34" charset="0"/>
                <a:cs typeface="Times New Roman" panose="02020603050405020304" pitchFamily="18" charset="0"/>
              </a:rPr>
              <a:t>Influenceable, meaning it is within the team’s control and influence.</a:t>
            </a:r>
          </a:p>
          <a:p>
            <a:endParaRPr lang="en-US" dirty="0"/>
          </a:p>
        </p:txBody>
      </p:sp>
      <p:sp>
        <p:nvSpPr>
          <p:cNvPr id="3" name="Title 2">
            <a:extLst>
              <a:ext uri="{FF2B5EF4-FFF2-40B4-BE49-F238E27FC236}">
                <a16:creationId xmlns:a16="http://schemas.microsoft.com/office/drawing/2014/main" id="{2980F9C5-C447-9496-67E4-139EDD781DE2}"/>
              </a:ext>
            </a:extLst>
          </p:cNvPr>
          <p:cNvSpPr>
            <a:spLocks noGrp="1"/>
          </p:cNvSpPr>
          <p:nvPr>
            <p:ph type="title"/>
          </p:nvPr>
        </p:nvSpPr>
        <p:spPr/>
        <p:txBody>
          <a:bodyPr/>
          <a:lstStyle/>
          <a:p>
            <a:r>
              <a:rPr lang="en-US" sz="3200" dirty="0"/>
              <a:t>Lead Indicators (Covey, 2011)</a:t>
            </a:r>
          </a:p>
        </p:txBody>
      </p:sp>
    </p:spTree>
    <p:extLst>
      <p:ext uri="{BB962C8B-B14F-4D97-AF65-F5344CB8AC3E}">
        <p14:creationId xmlns:p14="http://schemas.microsoft.com/office/powerpoint/2010/main" val="14376796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F0A926-EF71-A164-E111-860E8E3DA5EB}"/>
              </a:ext>
            </a:extLst>
          </p:cNvPr>
          <p:cNvSpPr>
            <a:spLocks noGrp="1"/>
          </p:cNvSpPr>
          <p:nvPr>
            <p:ph idx="1"/>
          </p:nvPr>
        </p:nvSpPr>
        <p:spPr>
          <a:xfrm>
            <a:off x="838199" y="1644073"/>
            <a:ext cx="10787743" cy="4532890"/>
          </a:xfrm>
        </p:spPr>
        <p:txBody>
          <a:bodyPr/>
          <a:lstStyle/>
          <a:p>
            <a:r>
              <a:rPr lang="en-US" sz="2400" dirty="0"/>
              <a:t>Kindergarten Readiness</a:t>
            </a:r>
          </a:p>
          <a:p>
            <a:pPr lvl="1"/>
            <a:r>
              <a:rPr lang="en-US" dirty="0"/>
              <a:t>Situating into the reflective question and action planning protocol</a:t>
            </a:r>
          </a:p>
          <a:p>
            <a:r>
              <a:rPr lang="en-US" sz="2400" dirty="0"/>
              <a:t>Individual Plans of Study</a:t>
            </a:r>
          </a:p>
          <a:p>
            <a:pPr lvl="1"/>
            <a:r>
              <a:rPr lang="en-US" dirty="0"/>
              <a:t>Situating into the reflective question and action planning protocol</a:t>
            </a:r>
          </a:p>
          <a:p>
            <a:r>
              <a:rPr lang="en-US" sz="2400" dirty="0"/>
              <a:t>Social and Emotional Learning Measured Locally</a:t>
            </a:r>
          </a:p>
          <a:p>
            <a:pPr lvl="1"/>
            <a:r>
              <a:rPr lang="en-US" dirty="0"/>
              <a:t>Situating into the reflective question and action planning protocol</a:t>
            </a:r>
          </a:p>
          <a:p>
            <a:pPr marL="0" indent="0">
              <a:buNone/>
            </a:pPr>
            <a:endParaRPr lang="en-US" dirty="0"/>
          </a:p>
        </p:txBody>
      </p:sp>
      <p:sp>
        <p:nvSpPr>
          <p:cNvPr id="3" name="Title 2">
            <a:extLst>
              <a:ext uri="{FF2B5EF4-FFF2-40B4-BE49-F238E27FC236}">
                <a16:creationId xmlns:a16="http://schemas.microsoft.com/office/drawing/2014/main" id="{8F149C5D-A5B4-B608-FC0A-D3BBF2CB9D88}"/>
              </a:ext>
            </a:extLst>
          </p:cNvPr>
          <p:cNvSpPr>
            <a:spLocks noGrp="1"/>
          </p:cNvSpPr>
          <p:nvPr>
            <p:ph type="title"/>
          </p:nvPr>
        </p:nvSpPr>
        <p:spPr/>
        <p:txBody>
          <a:bodyPr/>
          <a:lstStyle/>
          <a:p>
            <a:r>
              <a:rPr lang="en-US" sz="3200" dirty="0"/>
              <a:t>Accreditation based on State Board Outcomes</a:t>
            </a:r>
          </a:p>
        </p:txBody>
      </p:sp>
    </p:spTree>
    <p:extLst>
      <p:ext uri="{BB962C8B-B14F-4D97-AF65-F5344CB8AC3E}">
        <p14:creationId xmlns:p14="http://schemas.microsoft.com/office/powerpoint/2010/main" val="20835193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F0A926-EF71-A164-E111-860E8E3DA5EB}"/>
              </a:ext>
            </a:extLst>
          </p:cNvPr>
          <p:cNvSpPr>
            <a:spLocks noGrp="1"/>
          </p:cNvSpPr>
          <p:nvPr>
            <p:ph idx="1"/>
          </p:nvPr>
        </p:nvSpPr>
        <p:spPr>
          <a:xfrm>
            <a:off x="838199" y="1644073"/>
            <a:ext cx="10787743" cy="4532890"/>
          </a:xfrm>
        </p:spPr>
        <p:txBody>
          <a:bodyPr/>
          <a:lstStyle/>
          <a:p>
            <a:r>
              <a:rPr lang="en-US" sz="2400" dirty="0"/>
              <a:t>Deep Data Dive (Lag Measures)</a:t>
            </a:r>
          </a:p>
          <a:p>
            <a:pPr lvl="1"/>
            <a:r>
              <a:rPr lang="en-US" dirty="0"/>
              <a:t>Summative State Assessments – Level 1 Performance</a:t>
            </a:r>
          </a:p>
          <a:p>
            <a:pPr lvl="1"/>
            <a:r>
              <a:rPr lang="en-US" dirty="0"/>
              <a:t>Graduation Rates – All Students and Sub-Groups</a:t>
            </a:r>
          </a:p>
          <a:p>
            <a:pPr lvl="1"/>
            <a:r>
              <a:rPr lang="en-US" dirty="0"/>
              <a:t>Postsecondary Effectiveness</a:t>
            </a:r>
          </a:p>
          <a:p>
            <a:pPr lvl="2"/>
            <a:r>
              <a:rPr lang="en-US" dirty="0"/>
              <a:t>Industry Recognized Certification in High School</a:t>
            </a:r>
          </a:p>
          <a:p>
            <a:pPr lvl="2"/>
            <a:r>
              <a:rPr lang="en-US" dirty="0"/>
              <a:t>Postsecondary Certificate</a:t>
            </a:r>
          </a:p>
          <a:p>
            <a:pPr lvl="2"/>
            <a:r>
              <a:rPr lang="en-US" dirty="0"/>
              <a:t>Postsecondary Degree</a:t>
            </a:r>
          </a:p>
          <a:p>
            <a:pPr lvl="2"/>
            <a:r>
              <a:rPr lang="en-US" dirty="0"/>
              <a:t>Enrolled in first and second year following Graduation</a:t>
            </a:r>
          </a:p>
          <a:p>
            <a:pPr lvl="2"/>
            <a:endParaRPr lang="en-US" dirty="0"/>
          </a:p>
          <a:p>
            <a:pPr marL="0" indent="0">
              <a:buNone/>
            </a:pPr>
            <a:endParaRPr lang="en-US" dirty="0"/>
          </a:p>
        </p:txBody>
      </p:sp>
      <p:sp>
        <p:nvSpPr>
          <p:cNvPr id="3" name="Title 2">
            <a:extLst>
              <a:ext uri="{FF2B5EF4-FFF2-40B4-BE49-F238E27FC236}">
                <a16:creationId xmlns:a16="http://schemas.microsoft.com/office/drawing/2014/main" id="{8F149C5D-A5B4-B608-FC0A-D3BBF2CB9D88}"/>
              </a:ext>
            </a:extLst>
          </p:cNvPr>
          <p:cNvSpPr>
            <a:spLocks noGrp="1"/>
          </p:cNvSpPr>
          <p:nvPr>
            <p:ph type="title"/>
          </p:nvPr>
        </p:nvSpPr>
        <p:spPr/>
        <p:txBody>
          <a:bodyPr/>
          <a:lstStyle/>
          <a:p>
            <a:r>
              <a:rPr lang="en-US" sz="3200" dirty="0"/>
              <a:t>Accreditation based on Student Outcomes</a:t>
            </a:r>
          </a:p>
        </p:txBody>
      </p:sp>
    </p:spTree>
    <p:extLst>
      <p:ext uri="{BB962C8B-B14F-4D97-AF65-F5344CB8AC3E}">
        <p14:creationId xmlns:p14="http://schemas.microsoft.com/office/powerpoint/2010/main" val="13530787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5D2B92-1AD0-2DFC-3C27-049C74683168}"/>
              </a:ext>
            </a:extLst>
          </p:cNvPr>
          <p:cNvSpPr>
            <a:spLocks noGrp="1"/>
          </p:cNvSpPr>
          <p:nvPr>
            <p:ph idx="1"/>
          </p:nvPr>
        </p:nvSpPr>
        <p:spPr/>
        <p:txBody>
          <a:bodyPr/>
          <a:lstStyle/>
          <a:p>
            <a:r>
              <a:rPr lang="en-US" dirty="0"/>
              <a:t>3 – 5 “like” systems collaborating with the discussion led by trained facilitators</a:t>
            </a:r>
          </a:p>
          <a:p>
            <a:r>
              <a:rPr lang="en-US" dirty="0"/>
              <a:t>Topics for the day:</a:t>
            </a:r>
          </a:p>
          <a:p>
            <a:pPr lvl="1"/>
            <a:r>
              <a:rPr lang="en-US" dirty="0"/>
              <a:t>Deep Data Dive into Student Outcomes</a:t>
            </a:r>
          </a:p>
          <a:p>
            <a:pPr lvl="1"/>
            <a:r>
              <a:rPr lang="en-US" dirty="0"/>
              <a:t>Reflective discussion on the 4 Fundamentals and associated Structures &amp; Lead Indicators</a:t>
            </a:r>
          </a:p>
          <a:p>
            <a:pPr lvl="1"/>
            <a:r>
              <a:rPr lang="en-US" dirty="0"/>
              <a:t>Action planning</a:t>
            </a:r>
          </a:p>
        </p:txBody>
      </p:sp>
      <p:sp>
        <p:nvSpPr>
          <p:cNvPr id="3" name="Title 2">
            <a:extLst>
              <a:ext uri="{FF2B5EF4-FFF2-40B4-BE49-F238E27FC236}">
                <a16:creationId xmlns:a16="http://schemas.microsoft.com/office/drawing/2014/main" id="{5EA9174D-A678-3B2D-120D-C882405E968E}"/>
              </a:ext>
            </a:extLst>
          </p:cNvPr>
          <p:cNvSpPr>
            <a:spLocks noGrp="1"/>
          </p:cNvSpPr>
          <p:nvPr>
            <p:ph type="title"/>
          </p:nvPr>
        </p:nvSpPr>
        <p:spPr/>
        <p:txBody>
          <a:bodyPr/>
          <a:lstStyle/>
          <a:p>
            <a:r>
              <a:rPr lang="en-US" dirty="0"/>
              <a:t>School Improvement Day</a:t>
            </a:r>
          </a:p>
        </p:txBody>
      </p:sp>
    </p:spTree>
    <p:extLst>
      <p:ext uri="{BB962C8B-B14F-4D97-AF65-F5344CB8AC3E}">
        <p14:creationId xmlns:p14="http://schemas.microsoft.com/office/powerpoint/2010/main" val="29068092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9400DC-EC3B-E399-C342-C5CEB75E50C5}"/>
              </a:ext>
            </a:extLst>
          </p:cNvPr>
          <p:cNvSpPr>
            <a:spLocks noGrp="1"/>
          </p:cNvSpPr>
          <p:nvPr>
            <p:ph idx="1"/>
          </p:nvPr>
        </p:nvSpPr>
        <p:spPr/>
        <p:txBody>
          <a:bodyPr/>
          <a:lstStyle/>
          <a:p>
            <a:r>
              <a:rPr lang="en-US" dirty="0"/>
              <a:t>Tier 1 (All)</a:t>
            </a:r>
          </a:p>
          <a:p>
            <a:pPr lvl="1"/>
            <a:r>
              <a:rPr lang="en-US" dirty="0"/>
              <a:t>KESA Check-in (1-on-1 between system and A &amp; D team member)</a:t>
            </a:r>
          </a:p>
          <a:p>
            <a:pPr lvl="1"/>
            <a:r>
              <a:rPr lang="en-US" dirty="0"/>
              <a:t>School Improvement Day – peer collaboration with “like” systems on student outcomes and Fundamentals, action plan development</a:t>
            </a:r>
          </a:p>
          <a:p>
            <a:r>
              <a:rPr lang="en-US" dirty="0"/>
              <a:t>Tier 2 (Some)</a:t>
            </a:r>
          </a:p>
          <a:p>
            <a:pPr lvl="1"/>
            <a:r>
              <a:rPr lang="en-US" dirty="0"/>
              <a:t>Additional support by KSDE</a:t>
            </a:r>
          </a:p>
          <a:p>
            <a:r>
              <a:rPr lang="en-US" dirty="0"/>
              <a:t>Tier 3 (Few)</a:t>
            </a:r>
          </a:p>
          <a:p>
            <a:pPr lvl="1"/>
            <a:r>
              <a:rPr lang="en-US" dirty="0"/>
              <a:t>Intensive support by the ARC</a:t>
            </a:r>
          </a:p>
          <a:p>
            <a:pPr lvl="1"/>
            <a:endParaRPr lang="en-US" dirty="0"/>
          </a:p>
        </p:txBody>
      </p:sp>
      <p:sp>
        <p:nvSpPr>
          <p:cNvPr id="3" name="Title 2">
            <a:extLst>
              <a:ext uri="{FF2B5EF4-FFF2-40B4-BE49-F238E27FC236}">
                <a16:creationId xmlns:a16="http://schemas.microsoft.com/office/drawing/2014/main" id="{E277837C-A1BA-E213-BC8E-77B5B936ECC8}"/>
              </a:ext>
            </a:extLst>
          </p:cNvPr>
          <p:cNvSpPr>
            <a:spLocks noGrp="1"/>
          </p:cNvSpPr>
          <p:nvPr>
            <p:ph type="title"/>
          </p:nvPr>
        </p:nvSpPr>
        <p:spPr/>
        <p:txBody>
          <a:bodyPr/>
          <a:lstStyle/>
          <a:p>
            <a:r>
              <a:rPr lang="en-US" dirty="0"/>
              <a:t>KESA 2.0 Support Model</a:t>
            </a:r>
          </a:p>
        </p:txBody>
      </p:sp>
    </p:spTree>
    <p:extLst>
      <p:ext uri="{BB962C8B-B14F-4D97-AF65-F5344CB8AC3E}">
        <p14:creationId xmlns:p14="http://schemas.microsoft.com/office/powerpoint/2010/main" val="32908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37234A-7670-E9B9-834B-AF67F03AD811}"/>
              </a:ext>
            </a:extLst>
          </p:cNvPr>
          <p:cNvSpPr>
            <a:spLocks noGrp="1"/>
          </p:cNvSpPr>
          <p:nvPr>
            <p:ph idx="1"/>
          </p:nvPr>
        </p:nvSpPr>
        <p:spPr/>
        <p:txBody>
          <a:bodyPr/>
          <a:lstStyle/>
          <a:p>
            <a:r>
              <a:rPr lang="en-US" sz="2400" dirty="0"/>
              <a:t>Accreditation based on Compliance</a:t>
            </a:r>
          </a:p>
          <a:p>
            <a:r>
              <a:rPr lang="en-US" sz="2400" dirty="0"/>
              <a:t>Review of Accreditation Regulations</a:t>
            </a:r>
          </a:p>
          <a:p>
            <a:r>
              <a:rPr lang="en-US" sz="2400" dirty="0"/>
              <a:t>Levels of Accreditation</a:t>
            </a:r>
          </a:p>
          <a:p>
            <a:r>
              <a:rPr lang="en-US" sz="2400" dirty="0"/>
              <a:t>Timelines for Accreditation</a:t>
            </a:r>
          </a:p>
          <a:p>
            <a:r>
              <a:rPr lang="en-US" sz="2400" dirty="0"/>
              <a:t>Accreditation Roles and Responsibilities</a:t>
            </a:r>
          </a:p>
          <a:p>
            <a:pPr lvl="1"/>
            <a:r>
              <a:rPr lang="en-US" dirty="0"/>
              <a:t>KSDE Staff</a:t>
            </a:r>
          </a:p>
          <a:p>
            <a:pPr lvl="1"/>
            <a:r>
              <a:rPr lang="en-US" dirty="0"/>
              <a:t>School Systems</a:t>
            </a:r>
          </a:p>
          <a:p>
            <a:pPr lvl="1"/>
            <a:r>
              <a:rPr lang="en-US" dirty="0"/>
              <a:t>Accreditation Review Council</a:t>
            </a:r>
          </a:p>
          <a:p>
            <a:endParaRPr lang="en-US" dirty="0"/>
          </a:p>
        </p:txBody>
      </p:sp>
      <p:sp>
        <p:nvSpPr>
          <p:cNvPr id="3" name="Title 2">
            <a:extLst>
              <a:ext uri="{FF2B5EF4-FFF2-40B4-BE49-F238E27FC236}">
                <a16:creationId xmlns:a16="http://schemas.microsoft.com/office/drawing/2014/main" id="{4A37801C-B5A6-16D3-156A-DFF11B8DB8FF}"/>
              </a:ext>
            </a:extLst>
          </p:cNvPr>
          <p:cNvSpPr>
            <a:spLocks noGrp="1"/>
          </p:cNvSpPr>
          <p:nvPr>
            <p:ph type="title"/>
          </p:nvPr>
        </p:nvSpPr>
        <p:spPr/>
        <p:txBody>
          <a:bodyPr/>
          <a:lstStyle/>
          <a:p>
            <a:r>
              <a:rPr lang="en-US" sz="3200" dirty="0"/>
              <a:t>Accreditation and Design Team working through….</a:t>
            </a:r>
          </a:p>
        </p:txBody>
      </p:sp>
    </p:spTree>
    <p:extLst>
      <p:ext uri="{BB962C8B-B14F-4D97-AF65-F5344CB8AC3E}">
        <p14:creationId xmlns:p14="http://schemas.microsoft.com/office/powerpoint/2010/main" val="182151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575B2D-777D-8473-B686-53B478226846}"/>
              </a:ext>
            </a:extLst>
          </p:cNvPr>
          <p:cNvSpPr>
            <a:spLocks noGrp="1"/>
          </p:cNvSpPr>
          <p:nvPr>
            <p:ph idx="1"/>
          </p:nvPr>
        </p:nvSpPr>
        <p:spPr/>
        <p:txBody>
          <a:bodyPr/>
          <a:lstStyle/>
          <a:p>
            <a:r>
              <a:rPr lang="en-US" dirty="0"/>
              <a:t>Assessment Level Descriptors- overall description of performance on summative assessment.</a:t>
            </a:r>
          </a:p>
          <a:p>
            <a:endParaRPr lang="en-US" dirty="0"/>
          </a:p>
          <a:p>
            <a:r>
              <a:rPr lang="en-US" dirty="0"/>
              <a:t>Performance Level Descriptors (grade specific)- standards based descriptors. Available in the fall of 2024. </a:t>
            </a:r>
          </a:p>
          <a:p>
            <a:endParaRPr lang="en-US" dirty="0"/>
          </a:p>
          <a:p>
            <a:r>
              <a:rPr lang="en-US" dirty="0"/>
              <a:t>Goal for new assessments – use common terms to be less confusing.</a:t>
            </a:r>
          </a:p>
        </p:txBody>
      </p:sp>
      <p:sp>
        <p:nvSpPr>
          <p:cNvPr id="3" name="Title 2">
            <a:extLst>
              <a:ext uri="{FF2B5EF4-FFF2-40B4-BE49-F238E27FC236}">
                <a16:creationId xmlns:a16="http://schemas.microsoft.com/office/drawing/2014/main" id="{A0ACEEA1-3F09-3995-211C-D67EF0017AEA}"/>
              </a:ext>
            </a:extLst>
          </p:cNvPr>
          <p:cNvSpPr>
            <a:spLocks noGrp="1"/>
          </p:cNvSpPr>
          <p:nvPr>
            <p:ph type="title"/>
          </p:nvPr>
        </p:nvSpPr>
        <p:spPr/>
        <p:txBody>
          <a:bodyPr>
            <a:normAutofit/>
          </a:bodyPr>
          <a:lstStyle/>
          <a:p>
            <a:r>
              <a:rPr lang="en-US" dirty="0"/>
              <a:t>2 Sets of Performance Level Descriptors</a:t>
            </a:r>
          </a:p>
        </p:txBody>
      </p:sp>
    </p:spTree>
    <p:extLst>
      <p:ext uri="{BB962C8B-B14F-4D97-AF65-F5344CB8AC3E}">
        <p14:creationId xmlns:p14="http://schemas.microsoft.com/office/powerpoint/2010/main" val="30074716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D5DF6-4B68-B3B6-2D16-A04C9FD425A7}"/>
              </a:ext>
            </a:extLst>
          </p:cNvPr>
          <p:cNvSpPr>
            <a:spLocks noGrp="1"/>
          </p:cNvSpPr>
          <p:nvPr>
            <p:ph idx="1"/>
          </p:nvPr>
        </p:nvSpPr>
        <p:spPr/>
        <p:txBody>
          <a:bodyPr/>
          <a:lstStyle/>
          <a:p>
            <a:r>
              <a:rPr lang="en-US" sz="2400" dirty="0"/>
              <a:t>Skilled in large group facilitated discussion</a:t>
            </a:r>
          </a:p>
          <a:p>
            <a:r>
              <a:rPr lang="en-US" sz="2400" dirty="0"/>
              <a:t>Systems-thinker and passionate about school improvement &amp; instruction</a:t>
            </a:r>
          </a:p>
          <a:p>
            <a:r>
              <a:rPr lang="en-US" sz="2400" dirty="0"/>
              <a:t>Flexibility for 2 or 3 days per year</a:t>
            </a:r>
          </a:p>
          <a:p>
            <a:r>
              <a:rPr lang="en-US" sz="2400" dirty="0"/>
              <a:t>Willingness to learn and teach the KS School Improvement Model</a:t>
            </a:r>
          </a:p>
        </p:txBody>
      </p:sp>
      <p:sp>
        <p:nvSpPr>
          <p:cNvPr id="3" name="Title 2">
            <a:extLst>
              <a:ext uri="{FF2B5EF4-FFF2-40B4-BE49-F238E27FC236}">
                <a16:creationId xmlns:a16="http://schemas.microsoft.com/office/drawing/2014/main" id="{1A9EF358-1A26-4990-BF9B-BD93E6DE4BE7}"/>
              </a:ext>
            </a:extLst>
          </p:cNvPr>
          <p:cNvSpPr>
            <a:spLocks noGrp="1"/>
          </p:cNvSpPr>
          <p:nvPr>
            <p:ph type="title"/>
          </p:nvPr>
        </p:nvSpPr>
        <p:spPr/>
        <p:txBody>
          <a:bodyPr/>
          <a:lstStyle/>
          <a:p>
            <a:r>
              <a:rPr lang="en-US" sz="3400" dirty="0"/>
              <a:t>Recruit and Train Facilitators</a:t>
            </a:r>
          </a:p>
        </p:txBody>
      </p:sp>
    </p:spTree>
    <p:extLst>
      <p:ext uri="{BB962C8B-B14F-4D97-AF65-F5344CB8AC3E}">
        <p14:creationId xmlns:p14="http://schemas.microsoft.com/office/powerpoint/2010/main" val="26729214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r>
              <a:rPr lang="en-US" b="1" dirty="0">
                <a:latin typeface="Calibri" panose="020F0502020204030204" pitchFamily="34" charset="0"/>
                <a:cs typeface="Calibri" panose="020F0502020204030204" pitchFamily="34" charset="0"/>
              </a:rPr>
              <a:t>Ben Proctor</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Deputy Commissioner</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Division of Learning Services</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(785) 296-2304</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bproctor@ksde.org</a:t>
            </a:r>
          </a:p>
        </p:txBody>
      </p:sp>
    </p:spTree>
    <p:extLst>
      <p:ext uri="{BB962C8B-B14F-4D97-AF65-F5344CB8AC3E}">
        <p14:creationId xmlns:p14="http://schemas.microsoft.com/office/powerpoint/2010/main" val="133472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26AA00-A84A-FEC4-54CF-AF094BF1A3F8}"/>
              </a:ext>
            </a:extLst>
          </p:cNvPr>
          <p:cNvSpPr>
            <a:spLocks noGrp="1"/>
          </p:cNvSpPr>
          <p:nvPr>
            <p:ph idx="1"/>
          </p:nvPr>
        </p:nvSpPr>
        <p:spPr/>
        <p:txBody>
          <a:bodyPr>
            <a:normAutofit/>
          </a:bodyPr>
          <a:lstStyle/>
          <a:p>
            <a:pPr>
              <a:spcBef>
                <a:spcPts val="0"/>
              </a:spcBef>
              <a:spcAft>
                <a:spcPts val="0"/>
              </a:spcAft>
            </a:pPr>
            <a:endParaRPr lang="en-US" sz="18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latin typeface="+mn-lt"/>
            </a:endParaRPr>
          </a:p>
        </p:txBody>
      </p:sp>
      <p:sp>
        <p:nvSpPr>
          <p:cNvPr id="3" name="Title 2">
            <a:extLst>
              <a:ext uri="{FF2B5EF4-FFF2-40B4-BE49-F238E27FC236}">
                <a16:creationId xmlns:a16="http://schemas.microsoft.com/office/drawing/2014/main" id="{8A4BB733-6A24-9205-0EAE-235624EA43D3}"/>
              </a:ext>
            </a:extLst>
          </p:cNvPr>
          <p:cNvSpPr>
            <a:spLocks noGrp="1"/>
          </p:cNvSpPr>
          <p:nvPr>
            <p:ph type="title"/>
          </p:nvPr>
        </p:nvSpPr>
        <p:spPr/>
        <p:txBody>
          <a:bodyPr>
            <a:normAutofit/>
          </a:bodyPr>
          <a:lstStyle/>
          <a:p>
            <a:r>
              <a:rPr lang="en-US" dirty="0"/>
              <a:t>Current Performance Level Descriptors</a:t>
            </a:r>
          </a:p>
        </p:txBody>
      </p:sp>
      <p:sp>
        <p:nvSpPr>
          <p:cNvPr id="5" name="TextBox 4">
            <a:extLst>
              <a:ext uri="{FF2B5EF4-FFF2-40B4-BE49-F238E27FC236}">
                <a16:creationId xmlns:a16="http://schemas.microsoft.com/office/drawing/2014/main" id="{DA8A5BEC-92A4-F566-0DCF-FFF6845CB895}"/>
              </a:ext>
            </a:extLst>
          </p:cNvPr>
          <p:cNvSpPr txBox="1"/>
          <p:nvPr/>
        </p:nvSpPr>
        <p:spPr>
          <a:xfrm>
            <a:off x="838199" y="1457336"/>
            <a:ext cx="10620376" cy="4442819"/>
          </a:xfrm>
          <a:prstGeom prst="rect">
            <a:avLst/>
          </a:prstGeom>
          <a:noFill/>
        </p:spPr>
        <p:txBody>
          <a:bodyPr wrap="square">
            <a:spAutoFit/>
          </a:bodyPr>
          <a:lstStyle/>
          <a:p>
            <a:pPr marL="0" marR="0">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Level 1: A student at Level 1 shows a </a:t>
            </a:r>
            <a:r>
              <a:rPr lang="en-US" sz="2400" b="1" dirty="0">
                <a:effectLst/>
                <a:highlight>
                  <a:srgbClr val="FFFF00"/>
                </a:highlight>
                <a:ea typeface="Calibri" panose="020F0502020204030204" pitchFamily="34" charset="0"/>
                <a:cs typeface="Times New Roman" panose="02020603050405020304" pitchFamily="18" charset="0"/>
              </a:rPr>
              <a:t>limited</a:t>
            </a:r>
            <a:r>
              <a:rPr lang="en-US" sz="2400" dirty="0">
                <a:effectLst/>
                <a:ea typeface="Calibri" panose="020F0502020204030204" pitchFamily="34" charset="0"/>
                <a:cs typeface="Times New Roman" panose="02020603050405020304" pitchFamily="18" charset="0"/>
              </a:rPr>
              <a:t> ability to understand and use the skills and knowledge needed for postsecondary readiness. </a:t>
            </a:r>
          </a:p>
          <a:p>
            <a:pPr marL="0" marR="0">
              <a:lnSpc>
                <a:spcPct val="107000"/>
              </a:lnSpc>
              <a:spcBef>
                <a:spcPts val="0"/>
              </a:spcBef>
              <a:spcAft>
                <a:spcPts val="800"/>
              </a:spcAft>
            </a:pP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Level 2: A student at Level 2 shows a </a:t>
            </a:r>
            <a:r>
              <a:rPr lang="en-US" sz="2400" b="1" dirty="0">
                <a:effectLst/>
                <a:highlight>
                  <a:srgbClr val="FFFF00"/>
                </a:highlight>
                <a:ea typeface="Calibri" panose="020F0502020204030204" pitchFamily="34" charset="0"/>
                <a:cs typeface="Times New Roman" panose="02020603050405020304" pitchFamily="18" charset="0"/>
              </a:rPr>
              <a:t>basic</a:t>
            </a:r>
            <a:r>
              <a:rPr lang="en-US" sz="2400" dirty="0">
                <a:effectLst/>
                <a:ea typeface="Calibri" panose="020F0502020204030204" pitchFamily="34" charset="0"/>
                <a:cs typeface="Times New Roman" panose="02020603050405020304" pitchFamily="18" charset="0"/>
              </a:rPr>
              <a:t> ability to understand and use the skills and knowledge needed for postsecondary readiness. </a:t>
            </a:r>
          </a:p>
          <a:p>
            <a:pPr marL="0" marR="0">
              <a:lnSpc>
                <a:spcPct val="107000"/>
              </a:lnSpc>
              <a:spcBef>
                <a:spcPts val="0"/>
              </a:spcBef>
              <a:spcAft>
                <a:spcPts val="800"/>
              </a:spcAft>
            </a:pP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Level 3: A student at Level 3 shows an </a:t>
            </a:r>
            <a:r>
              <a:rPr lang="en-US" sz="2400" b="1" dirty="0">
                <a:effectLst/>
                <a:highlight>
                  <a:srgbClr val="FFFF00"/>
                </a:highlight>
                <a:ea typeface="Calibri" panose="020F0502020204030204" pitchFamily="34" charset="0"/>
                <a:cs typeface="Times New Roman" panose="02020603050405020304" pitchFamily="18" charset="0"/>
              </a:rPr>
              <a:t>effective</a:t>
            </a:r>
            <a:r>
              <a:rPr lang="en-US" sz="2400" dirty="0">
                <a:effectLst/>
                <a:ea typeface="Calibri" panose="020F0502020204030204" pitchFamily="34" charset="0"/>
                <a:cs typeface="Times New Roman" panose="02020603050405020304" pitchFamily="18" charset="0"/>
              </a:rPr>
              <a:t> ability to understand and use the skills and knowledge needed for postsecondary readiness. </a:t>
            </a:r>
          </a:p>
          <a:p>
            <a:pPr marL="0" marR="0">
              <a:lnSpc>
                <a:spcPct val="107000"/>
              </a:lnSpc>
              <a:spcBef>
                <a:spcPts val="0"/>
              </a:spcBef>
              <a:spcAft>
                <a:spcPts val="800"/>
              </a:spcAft>
            </a:pPr>
            <a:endParaRPr lang="en-US" sz="1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ea typeface="Calibri" panose="020F0502020204030204" pitchFamily="34" charset="0"/>
                <a:cs typeface="Times New Roman" panose="02020603050405020304" pitchFamily="18" charset="0"/>
              </a:rPr>
              <a:t>Level 4: A student at Level 4 shows an </a:t>
            </a:r>
            <a:r>
              <a:rPr lang="en-US" sz="2400" b="1" dirty="0">
                <a:effectLst/>
                <a:highlight>
                  <a:srgbClr val="FFFF00"/>
                </a:highlight>
                <a:ea typeface="Calibri" panose="020F0502020204030204" pitchFamily="34" charset="0"/>
                <a:cs typeface="Times New Roman" panose="02020603050405020304" pitchFamily="18" charset="0"/>
              </a:rPr>
              <a:t>excellent</a:t>
            </a:r>
            <a:r>
              <a:rPr lang="en-US" sz="2400" dirty="0">
                <a:effectLst/>
                <a:ea typeface="Calibri" panose="020F0502020204030204" pitchFamily="34" charset="0"/>
                <a:cs typeface="Times New Roman" panose="02020603050405020304" pitchFamily="18" charset="0"/>
              </a:rPr>
              <a:t> ability to understand and use the skills and knowledge needed for postsecondary readiness.</a:t>
            </a:r>
          </a:p>
        </p:txBody>
      </p:sp>
    </p:spTree>
    <p:extLst>
      <p:ext uri="{BB962C8B-B14F-4D97-AF65-F5344CB8AC3E}">
        <p14:creationId xmlns:p14="http://schemas.microsoft.com/office/powerpoint/2010/main" val="218979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26AA00-A84A-FEC4-54CF-AF094BF1A3F8}"/>
              </a:ext>
            </a:extLst>
          </p:cNvPr>
          <p:cNvSpPr>
            <a:spLocks noGrp="1"/>
          </p:cNvSpPr>
          <p:nvPr>
            <p:ph idx="1"/>
          </p:nvPr>
        </p:nvSpPr>
        <p:spPr/>
        <p:txBody>
          <a:bodyPr>
            <a:normAutofit/>
          </a:bodyPr>
          <a:lstStyle/>
          <a:p>
            <a:pPr>
              <a:spcBef>
                <a:spcPts val="0"/>
              </a:spcBef>
              <a:spcAft>
                <a:spcPts val="0"/>
              </a:spcAft>
            </a:pPr>
            <a:endParaRPr lang="en-US" sz="18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latin typeface="+mn-lt"/>
            </a:endParaRPr>
          </a:p>
        </p:txBody>
      </p:sp>
      <p:sp>
        <p:nvSpPr>
          <p:cNvPr id="3" name="Title 2">
            <a:extLst>
              <a:ext uri="{FF2B5EF4-FFF2-40B4-BE49-F238E27FC236}">
                <a16:creationId xmlns:a16="http://schemas.microsoft.com/office/drawing/2014/main" id="{8A4BB733-6A24-9205-0EAE-235624EA43D3}"/>
              </a:ext>
            </a:extLst>
          </p:cNvPr>
          <p:cNvSpPr>
            <a:spLocks noGrp="1"/>
          </p:cNvSpPr>
          <p:nvPr>
            <p:ph type="title"/>
          </p:nvPr>
        </p:nvSpPr>
        <p:spPr/>
        <p:txBody>
          <a:bodyPr>
            <a:normAutofit/>
          </a:bodyPr>
          <a:lstStyle/>
          <a:p>
            <a:r>
              <a:rPr lang="en-US" dirty="0"/>
              <a:t>Proposed Performance Level Descriptors</a:t>
            </a:r>
          </a:p>
        </p:txBody>
      </p:sp>
      <p:sp>
        <p:nvSpPr>
          <p:cNvPr id="5" name="TextBox 4">
            <a:extLst>
              <a:ext uri="{FF2B5EF4-FFF2-40B4-BE49-F238E27FC236}">
                <a16:creationId xmlns:a16="http://schemas.microsoft.com/office/drawing/2014/main" id="{42A34869-7EA3-194E-540D-B67490A26C63}"/>
              </a:ext>
            </a:extLst>
          </p:cNvPr>
          <p:cNvSpPr txBox="1"/>
          <p:nvPr/>
        </p:nvSpPr>
        <p:spPr>
          <a:xfrm>
            <a:off x="887921" y="1951101"/>
            <a:ext cx="10806114" cy="3477875"/>
          </a:xfrm>
          <a:prstGeom prst="rect">
            <a:avLst/>
          </a:prstGeom>
          <a:noFill/>
        </p:spPr>
        <p:txBody>
          <a:bodyPr wrap="square">
            <a:spAutoFit/>
          </a:bodyPr>
          <a:lstStyle/>
          <a:p>
            <a:pPr marL="0" marR="0">
              <a:spcBef>
                <a:spcPts val="0"/>
              </a:spcBef>
              <a:spcAft>
                <a:spcPts val="0"/>
              </a:spcAft>
            </a:pPr>
            <a:r>
              <a:rPr lang="en-US" sz="2000" dirty="0">
                <a:effectLst/>
                <a:ea typeface="Calibri" panose="020F0502020204030204" pitchFamily="34" charset="0"/>
              </a:rPr>
              <a:t>A student at </a:t>
            </a:r>
            <a:r>
              <a:rPr lang="en-US" sz="2000" u="sng" dirty="0">
                <a:effectLst/>
                <a:ea typeface="Calibri" panose="020F0502020204030204" pitchFamily="34" charset="0"/>
              </a:rPr>
              <a:t>Level 1</a:t>
            </a:r>
            <a:r>
              <a:rPr lang="en-US" sz="2000" dirty="0">
                <a:effectLst/>
                <a:ea typeface="Calibri" panose="020F0502020204030204" pitchFamily="34" charset="0"/>
              </a:rPr>
              <a:t> shows a </a:t>
            </a:r>
            <a:r>
              <a:rPr lang="en-US" sz="2000" u="sng" dirty="0">
                <a:effectLst/>
                <a:highlight>
                  <a:srgbClr val="00FF00"/>
                </a:highlight>
                <a:ea typeface="Calibri" panose="020F0502020204030204" pitchFamily="34" charset="0"/>
              </a:rPr>
              <a:t>limited</a:t>
            </a:r>
            <a:r>
              <a:rPr lang="en-US" sz="2000" dirty="0">
                <a:effectLst/>
                <a:highlight>
                  <a:srgbClr val="00FF00"/>
                </a:highlight>
                <a:ea typeface="Calibri" panose="020F0502020204030204" pitchFamily="34" charset="0"/>
              </a:rPr>
              <a:t> </a:t>
            </a:r>
            <a:r>
              <a:rPr lang="en-US" sz="2000" dirty="0">
                <a:effectLst/>
                <a:ea typeface="Calibri" panose="020F0502020204030204" pitchFamily="34" charset="0"/>
              </a:rPr>
              <a:t>ability to demonstrate their knowledge and skills of </a:t>
            </a:r>
            <a:r>
              <a:rPr lang="en-US" sz="2000" u="sng" dirty="0">
                <a:effectLst/>
                <a:ea typeface="Calibri" panose="020F0502020204030204" pitchFamily="34" charset="0"/>
              </a:rPr>
              <a:t>(third, fourth, fifth, etc.)</a:t>
            </a:r>
            <a:r>
              <a:rPr lang="en-US" sz="2000" dirty="0">
                <a:effectLst/>
                <a:ea typeface="Calibri" panose="020F0502020204030204" pitchFamily="34" charset="0"/>
              </a:rPr>
              <a:t> grade </a:t>
            </a:r>
            <a:r>
              <a:rPr lang="en-US" sz="2000" u="sng" dirty="0">
                <a:effectLst/>
                <a:ea typeface="Calibri" panose="020F0502020204030204" pitchFamily="34" charset="0"/>
              </a:rPr>
              <a:t>(ELA, Math, Science)</a:t>
            </a:r>
            <a:r>
              <a:rPr lang="en-US" sz="2000" dirty="0">
                <a:effectLst/>
                <a:ea typeface="Calibri" panose="020F0502020204030204" pitchFamily="34" charset="0"/>
              </a:rPr>
              <a:t> </a:t>
            </a:r>
            <a:r>
              <a:rPr lang="en-US" sz="2000" dirty="0">
                <a:ea typeface="Calibri" panose="020F0502020204030204" pitchFamily="34" charset="0"/>
              </a:rPr>
              <a:t>Kansas</a:t>
            </a:r>
            <a:r>
              <a:rPr lang="en-US" sz="2000" dirty="0">
                <a:effectLst/>
                <a:ea typeface="Calibri" panose="020F0502020204030204" pitchFamily="34" charset="0"/>
              </a:rPr>
              <a:t> standards.  </a:t>
            </a:r>
          </a:p>
          <a:p>
            <a:pPr marL="0" marR="0">
              <a:spcBef>
                <a:spcPts val="0"/>
              </a:spcBef>
              <a:spcAft>
                <a:spcPts val="0"/>
              </a:spcAft>
            </a:pPr>
            <a:endParaRPr lang="en-US" sz="2000" dirty="0">
              <a:effectLst/>
              <a:ea typeface="Calibri" panose="020F0502020204030204" pitchFamily="34" charset="0"/>
            </a:endParaRPr>
          </a:p>
          <a:p>
            <a:pPr marL="0" marR="0">
              <a:spcBef>
                <a:spcPts val="0"/>
              </a:spcBef>
              <a:spcAft>
                <a:spcPts val="0"/>
              </a:spcAft>
            </a:pPr>
            <a:r>
              <a:rPr lang="en-US" sz="2000" dirty="0">
                <a:effectLst/>
                <a:ea typeface="Calibri" panose="020F0502020204030204" pitchFamily="34" charset="0"/>
              </a:rPr>
              <a:t>A student at </a:t>
            </a:r>
            <a:r>
              <a:rPr lang="en-US" sz="2000" u="sng" dirty="0">
                <a:effectLst/>
                <a:ea typeface="Calibri" panose="020F0502020204030204" pitchFamily="34" charset="0"/>
              </a:rPr>
              <a:t>Level 2</a:t>
            </a:r>
            <a:r>
              <a:rPr lang="en-US" sz="2000" dirty="0">
                <a:effectLst/>
                <a:ea typeface="Calibri" panose="020F0502020204030204" pitchFamily="34" charset="0"/>
              </a:rPr>
              <a:t> shows a </a:t>
            </a:r>
            <a:r>
              <a:rPr lang="en-US" sz="2000" u="sng" dirty="0">
                <a:effectLst/>
                <a:highlight>
                  <a:srgbClr val="00FF00"/>
                </a:highlight>
                <a:ea typeface="Calibri" panose="020F0502020204030204" pitchFamily="34" charset="0"/>
              </a:rPr>
              <a:t>basic</a:t>
            </a:r>
            <a:r>
              <a:rPr lang="en-US" sz="2000" dirty="0">
                <a:effectLst/>
                <a:ea typeface="Calibri" panose="020F0502020204030204" pitchFamily="34" charset="0"/>
              </a:rPr>
              <a:t> ability to demonstrate their knowledge and skills of </a:t>
            </a:r>
            <a:r>
              <a:rPr lang="en-US" sz="2000" u="sng" dirty="0">
                <a:effectLst/>
                <a:ea typeface="Calibri" panose="020F0502020204030204" pitchFamily="34" charset="0"/>
              </a:rPr>
              <a:t>(third, fourth, fifth, etc.)</a:t>
            </a:r>
            <a:r>
              <a:rPr lang="en-US" sz="2000" dirty="0">
                <a:effectLst/>
                <a:ea typeface="Calibri" panose="020F0502020204030204" pitchFamily="34" charset="0"/>
              </a:rPr>
              <a:t> grade </a:t>
            </a:r>
            <a:r>
              <a:rPr lang="en-US" sz="2000" u="sng" dirty="0">
                <a:effectLst/>
                <a:ea typeface="Calibri" panose="020F0502020204030204" pitchFamily="34" charset="0"/>
              </a:rPr>
              <a:t>(ELA, Math, Science)</a:t>
            </a:r>
            <a:r>
              <a:rPr lang="en-US" sz="2000" dirty="0">
                <a:effectLst/>
                <a:ea typeface="Calibri" panose="020F0502020204030204" pitchFamily="34" charset="0"/>
              </a:rPr>
              <a:t> </a:t>
            </a:r>
            <a:r>
              <a:rPr lang="en-US" sz="2000" dirty="0">
                <a:ea typeface="Calibri" panose="020F0502020204030204" pitchFamily="34" charset="0"/>
              </a:rPr>
              <a:t>Kansas</a:t>
            </a:r>
            <a:r>
              <a:rPr lang="en-US" sz="2000" dirty="0">
                <a:effectLst/>
                <a:ea typeface="Calibri" panose="020F0502020204030204" pitchFamily="34" charset="0"/>
              </a:rPr>
              <a:t> standards. </a:t>
            </a:r>
          </a:p>
          <a:p>
            <a:pPr marL="0" marR="0">
              <a:spcBef>
                <a:spcPts val="0"/>
              </a:spcBef>
              <a:spcAft>
                <a:spcPts val="0"/>
              </a:spcAft>
            </a:pPr>
            <a:endParaRPr lang="en-US" sz="2000" dirty="0">
              <a:effectLst/>
              <a:ea typeface="Calibri" panose="020F0502020204030204" pitchFamily="34" charset="0"/>
            </a:endParaRPr>
          </a:p>
          <a:p>
            <a:pPr marL="0" marR="0">
              <a:spcBef>
                <a:spcPts val="0"/>
              </a:spcBef>
              <a:spcAft>
                <a:spcPts val="0"/>
              </a:spcAft>
            </a:pPr>
            <a:r>
              <a:rPr lang="en-US" sz="2000" dirty="0">
                <a:effectLst/>
                <a:ea typeface="Calibri" panose="020F0502020204030204" pitchFamily="34" charset="0"/>
              </a:rPr>
              <a:t>A student at </a:t>
            </a:r>
            <a:r>
              <a:rPr lang="en-US" sz="2000" u="sng" dirty="0">
                <a:effectLst/>
                <a:ea typeface="Calibri" panose="020F0502020204030204" pitchFamily="34" charset="0"/>
              </a:rPr>
              <a:t>Level 3</a:t>
            </a:r>
            <a:r>
              <a:rPr lang="en-US" sz="2000" dirty="0">
                <a:effectLst/>
                <a:ea typeface="Calibri" panose="020F0502020204030204" pitchFamily="34" charset="0"/>
              </a:rPr>
              <a:t> shows a </a:t>
            </a:r>
            <a:r>
              <a:rPr lang="en-US" sz="2000" u="sng" dirty="0">
                <a:effectLst/>
                <a:highlight>
                  <a:srgbClr val="00FF00"/>
                </a:highlight>
                <a:ea typeface="Calibri" panose="020F0502020204030204" pitchFamily="34" charset="0"/>
              </a:rPr>
              <a:t>proficient</a:t>
            </a:r>
            <a:r>
              <a:rPr lang="en-US" sz="2000" dirty="0">
                <a:effectLst/>
                <a:ea typeface="Calibri" panose="020F0502020204030204" pitchFamily="34" charset="0"/>
              </a:rPr>
              <a:t> ability to demonstrate their knowledge and skills of </a:t>
            </a:r>
            <a:r>
              <a:rPr lang="en-US" sz="2000" u="sng" dirty="0">
                <a:effectLst/>
                <a:ea typeface="Calibri" panose="020F0502020204030204" pitchFamily="34" charset="0"/>
              </a:rPr>
              <a:t>(third, fourth, fifth, etc.)</a:t>
            </a:r>
            <a:r>
              <a:rPr lang="en-US" sz="2000" dirty="0">
                <a:effectLst/>
                <a:ea typeface="Calibri" panose="020F0502020204030204" pitchFamily="34" charset="0"/>
              </a:rPr>
              <a:t> grade </a:t>
            </a:r>
            <a:r>
              <a:rPr lang="en-US" sz="2000" u="sng" dirty="0">
                <a:effectLst/>
                <a:ea typeface="Calibri" panose="020F0502020204030204" pitchFamily="34" charset="0"/>
              </a:rPr>
              <a:t>(ELA, Math, Science)</a:t>
            </a:r>
            <a:r>
              <a:rPr lang="en-US" sz="2000" dirty="0">
                <a:effectLst/>
                <a:ea typeface="Calibri" panose="020F0502020204030204" pitchFamily="34" charset="0"/>
              </a:rPr>
              <a:t> </a:t>
            </a:r>
            <a:r>
              <a:rPr lang="en-US" sz="2000" dirty="0">
                <a:ea typeface="Calibri" panose="020F0502020204030204" pitchFamily="34" charset="0"/>
              </a:rPr>
              <a:t>Kansas</a:t>
            </a:r>
            <a:r>
              <a:rPr lang="en-US" sz="2000" dirty="0">
                <a:effectLst/>
                <a:ea typeface="Calibri" panose="020F0502020204030204" pitchFamily="34" charset="0"/>
              </a:rPr>
              <a:t> standards. </a:t>
            </a:r>
          </a:p>
          <a:p>
            <a:pPr marL="0" marR="0" indent="0">
              <a:spcBef>
                <a:spcPts val="0"/>
              </a:spcBef>
              <a:spcAft>
                <a:spcPts val="0"/>
              </a:spcAft>
              <a:buNone/>
            </a:pPr>
            <a:r>
              <a:rPr lang="en-US" sz="2000" dirty="0">
                <a:effectLst/>
                <a:ea typeface="Calibri" panose="020F0502020204030204" pitchFamily="34" charset="0"/>
              </a:rPr>
              <a:t> </a:t>
            </a:r>
          </a:p>
          <a:p>
            <a:pPr marL="0" marR="0">
              <a:spcBef>
                <a:spcPts val="0"/>
              </a:spcBef>
              <a:spcAft>
                <a:spcPts val="0"/>
              </a:spcAft>
            </a:pPr>
            <a:r>
              <a:rPr lang="en-US" sz="2000" dirty="0">
                <a:effectLst/>
                <a:ea typeface="Calibri" panose="020F0502020204030204" pitchFamily="34" charset="0"/>
              </a:rPr>
              <a:t>A student at </a:t>
            </a:r>
            <a:r>
              <a:rPr lang="en-US" sz="2000" u="sng" dirty="0">
                <a:effectLst/>
                <a:ea typeface="Calibri" panose="020F0502020204030204" pitchFamily="34" charset="0"/>
              </a:rPr>
              <a:t>Level 4</a:t>
            </a:r>
            <a:r>
              <a:rPr lang="en-US" sz="2000" dirty="0">
                <a:effectLst/>
                <a:ea typeface="Calibri" panose="020F0502020204030204" pitchFamily="34" charset="0"/>
              </a:rPr>
              <a:t> shows an </a:t>
            </a:r>
            <a:r>
              <a:rPr lang="en-US" sz="2000" u="sng" dirty="0">
                <a:effectLst/>
                <a:highlight>
                  <a:srgbClr val="00FF00"/>
                </a:highlight>
                <a:ea typeface="Calibri" panose="020F0502020204030204" pitchFamily="34" charset="0"/>
              </a:rPr>
              <a:t>advanced</a:t>
            </a:r>
            <a:r>
              <a:rPr lang="en-US" sz="2000" dirty="0">
                <a:effectLst/>
                <a:highlight>
                  <a:srgbClr val="00FF00"/>
                </a:highlight>
                <a:ea typeface="Calibri" panose="020F0502020204030204" pitchFamily="34" charset="0"/>
              </a:rPr>
              <a:t> </a:t>
            </a:r>
            <a:r>
              <a:rPr lang="en-US" sz="2000" dirty="0">
                <a:effectLst/>
                <a:ea typeface="Calibri" panose="020F0502020204030204" pitchFamily="34" charset="0"/>
              </a:rPr>
              <a:t>ability to demonstrate their knowledge and skills of </a:t>
            </a:r>
            <a:r>
              <a:rPr lang="en-US" sz="2000" u="sng" dirty="0">
                <a:effectLst/>
                <a:ea typeface="Calibri" panose="020F0502020204030204" pitchFamily="34" charset="0"/>
              </a:rPr>
              <a:t>(third, fourth, fifth, etc.)</a:t>
            </a:r>
            <a:r>
              <a:rPr lang="en-US" sz="2000" dirty="0">
                <a:effectLst/>
                <a:ea typeface="Calibri" panose="020F0502020204030204" pitchFamily="34" charset="0"/>
              </a:rPr>
              <a:t> grade </a:t>
            </a:r>
            <a:r>
              <a:rPr lang="en-US" sz="2000" u="sng" dirty="0">
                <a:effectLst/>
                <a:ea typeface="Calibri" panose="020F0502020204030204" pitchFamily="34" charset="0"/>
              </a:rPr>
              <a:t>(ELA, Math, Science)</a:t>
            </a:r>
            <a:r>
              <a:rPr lang="en-US" sz="2000" dirty="0">
                <a:effectLst/>
                <a:ea typeface="Calibri" panose="020F0502020204030204" pitchFamily="34" charset="0"/>
              </a:rPr>
              <a:t> </a:t>
            </a:r>
            <a:r>
              <a:rPr lang="en-US" sz="2000" dirty="0">
                <a:ea typeface="Calibri" panose="020F0502020204030204" pitchFamily="34" charset="0"/>
              </a:rPr>
              <a:t>Kansas</a:t>
            </a:r>
            <a:r>
              <a:rPr lang="en-US" sz="2000" dirty="0">
                <a:effectLst/>
                <a:ea typeface="Calibri" panose="020F0502020204030204" pitchFamily="34" charset="0"/>
              </a:rPr>
              <a:t> standards. </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283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B75A25-FA55-43BD-5D23-F00A50480B1A}"/>
              </a:ext>
            </a:extLst>
          </p:cNvPr>
          <p:cNvSpPr>
            <a:spLocks noGrp="1"/>
          </p:cNvSpPr>
          <p:nvPr>
            <p:ph idx="1"/>
          </p:nvPr>
        </p:nvSpPr>
        <p:spPr>
          <a:xfrm>
            <a:off x="838200" y="1644073"/>
            <a:ext cx="10747248" cy="4532890"/>
          </a:xfrm>
        </p:spPr>
        <p:txBody>
          <a:bodyPr>
            <a:normAutofit/>
          </a:bodyPr>
          <a:lstStyle/>
          <a:p>
            <a:pPr>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Updated blueprint.</a:t>
            </a:r>
          </a:p>
          <a:p>
            <a:pPr>
              <a:spcBef>
                <a:spcPts val="0"/>
              </a:spcBef>
              <a:spcAft>
                <a:spcPts val="0"/>
              </a:spcAft>
            </a:pPr>
            <a:endParaRPr lang="en-US" dirty="0">
              <a:effectLst/>
              <a:latin typeface="+mn-lt"/>
              <a:ea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000" dirty="0">
              <a:effectLst/>
              <a:latin typeface="+mn-lt"/>
              <a:ea typeface="Times New Roman" panose="02020603050405020304" pitchFamily="18" charset="0"/>
              <a:cs typeface="Times New Roman" panose="02020603050405020304" pitchFamily="18" charset="0"/>
            </a:endParaRPr>
          </a:p>
          <a:p>
            <a:pPr>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All new items for interim assessment.</a:t>
            </a:r>
          </a:p>
          <a:p>
            <a:pPr>
              <a:spcBef>
                <a:spcPts val="0"/>
              </a:spcBef>
              <a:spcAft>
                <a:spcPts val="0"/>
              </a:spcAft>
            </a:pPr>
            <a:endParaRPr lang="en-US" dirty="0">
              <a:effectLst/>
              <a:latin typeface="+mn-lt"/>
              <a:ea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000" dirty="0">
              <a:effectLst/>
              <a:latin typeface="+mn-lt"/>
              <a:ea typeface="Aptos" panose="020B0004020202020204" pitchFamily="34" charset="0"/>
              <a:cs typeface="Times New Roman" panose="02020603050405020304" pitchFamily="18" charset="0"/>
            </a:endParaRPr>
          </a:p>
          <a:p>
            <a:pPr>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Interim assessments better aligned with instructional sequence.</a:t>
            </a:r>
          </a:p>
          <a:p>
            <a:pPr>
              <a:spcBef>
                <a:spcPts val="0"/>
              </a:spcBef>
              <a:spcAft>
                <a:spcPts val="0"/>
              </a:spcAft>
            </a:pPr>
            <a:endParaRPr lang="en-US" dirty="0">
              <a:effectLst/>
              <a:latin typeface="+mn-lt"/>
              <a:ea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000" dirty="0">
              <a:effectLst/>
              <a:latin typeface="+mn-lt"/>
              <a:ea typeface="Aptos" panose="020B0004020202020204" pitchFamily="34" charset="0"/>
              <a:cs typeface="Times New Roman" panose="02020603050405020304" pitchFamily="18" charset="0"/>
            </a:endParaRPr>
          </a:p>
          <a:p>
            <a:pPr>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Results designed to be used to improve instruction.</a:t>
            </a:r>
          </a:p>
          <a:p>
            <a:pPr marL="0" indent="0">
              <a:spcBef>
                <a:spcPts val="0"/>
              </a:spcBef>
              <a:spcAft>
                <a:spcPts val="0"/>
              </a:spcAft>
              <a:buNone/>
            </a:pPr>
            <a:endParaRPr lang="en-US" sz="1000" dirty="0">
              <a:effectLst/>
              <a:latin typeface="+mn-lt"/>
              <a:ea typeface="Aptos" panose="020B0004020202020204" pitchFamily="34" charset="0"/>
              <a:cs typeface="Times New Roman" panose="02020603050405020304" pitchFamily="18" charset="0"/>
            </a:endParaRPr>
          </a:p>
          <a:p>
            <a:pPr marL="0" indent="0">
              <a:spcBef>
                <a:spcPts val="0"/>
              </a:spcBef>
              <a:spcAft>
                <a:spcPts val="0"/>
              </a:spcAft>
              <a:buNone/>
            </a:pPr>
            <a:endParaRPr lang="en-US" sz="1000" dirty="0">
              <a:latin typeface="+mn-lt"/>
              <a:ea typeface="Times New Roman" panose="02020603050405020304" pitchFamily="18" charset="0"/>
              <a:cs typeface="Times New Roman" panose="02020603050405020304" pitchFamily="18" charset="0"/>
            </a:endParaRPr>
          </a:p>
          <a:p>
            <a:pPr>
              <a:spcBef>
                <a:spcPts val="0"/>
              </a:spcBef>
              <a:spcAft>
                <a:spcPts val="0"/>
              </a:spcAft>
            </a:pPr>
            <a:endParaRPr lang="en-US" dirty="0">
              <a:effectLst/>
              <a:latin typeface="+mn-lt"/>
              <a:ea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000" dirty="0">
              <a:effectLst/>
              <a:latin typeface="+mn-lt"/>
              <a:ea typeface="Aptos" panose="020B000402020202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B0228183-07BF-0630-31F2-E5E57600020D}"/>
              </a:ext>
            </a:extLst>
          </p:cNvPr>
          <p:cNvSpPr>
            <a:spLocks noGrp="1"/>
          </p:cNvSpPr>
          <p:nvPr>
            <p:ph type="title"/>
          </p:nvPr>
        </p:nvSpPr>
        <p:spPr/>
        <p:txBody>
          <a:bodyPr/>
          <a:lstStyle/>
          <a:p>
            <a:r>
              <a:rPr lang="en-US" dirty="0"/>
              <a:t>Interim Assessments</a:t>
            </a:r>
          </a:p>
        </p:txBody>
      </p:sp>
    </p:spTree>
    <p:extLst>
      <p:ext uri="{BB962C8B-B14F-4D97-AF65-F5344CB8AC3E}">
        <p14:creationId xmlns:p14="http://schemas.microsoft.com/office/powerpoint/2010/main" val="2641992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B75A25-FA55-43BD-5D23-F00A50480B1A}"/>
              </a:ext>
            </a:extLst>
          </p:cNvPr>
          <p:cNvSpPr>
            <a:spLocks noGrp="1"/>
          </p:cNvSpPr>
          <p:nvPr>
            <p:ph idx="1"/>
          </p:nvPr>
        </p:nvSpPr>
        <p:spPr/>
        <p:txBody>
          <a:bodyPr>
            <a:normAutofit/>
          </a:bodyPr>
          <a:lstStyle/>
          <a:p>
            <a:pPr>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Moving from 3 Interims to 2.</a:t>
            </a:r>
          </a:p>
          <a:p>
            <a:pPr>
              <a:spcBef>
                <a:spcPts val="0"/>
              </a:spcBef>
              <a:spcAft>
                <a:spcPts val="0"/>
              </a:spcAft>
            </a:pPr>
            <a:endParaRPr lang="en-US" dirty="0">
              <a:effectLst/>
              <a:latin typeface="+mn-lt"/>
              <a:ea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000" dirty="0">
              <a:effectLst/>
              <a:latin typeface="+mn-lt"/>
              <a:ea typeface="Times New Roman" panose="02020603050405020304" pitchFamily="18" charset="0"/>
              <a:cs typeface="Times New Roman" panose="02020603050405020304" pitchFamily="18" charset="0"/>
            </a:endParaRPr>
          </a:p>
          <a:p>
            <a:pPr>
              <a:spcBef>
                <a:spcPts val="0"/>
              </a:spcBef>
              <a:spcAft>
                <a:spcPts val="0"/>
              </a:spcAft>
            </a:pPr>
            <a:r>
              <a:rPr lang="en-US" dirty="0">
                <a:latin typeface="+mn-lt"/>
                <a:ea typeface="Times New Roman" panose="02020603050405020304" pitchFamily="18" charset="0"/>
                <a:cs typeface="Times New Roman" panose="02020603050405020304" pitchFamily="18" charset="0"/>
              </a:rPr>
              <a:t>ELA &amp; Math grade 3 - 8 &amp; 10.</a:t>
            </a:r>
          </a:p>
          <a:p>
            <a:pPr>
              <a:spcBef>
                <a:spcPts val="0"/>
              </a:spcBef>
              <a:spcAft>
                <a:spcPts val="0"/>
              </a:spcAft>
            </a:pPr>
            <a:endParaRPr lang="en-US" dirty="0">
              <a:effectLst/>
              <a:latin typeface="+mn-lt"/>
              <a:ea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000" dirty="0">
              <a:effectLst/>
              <a:latin typeface="+mn-lt"/>
              <a:ea typeface="Aptos" panose="020B0004020202020204" pitchFamily="34" charset="0"/>
              <a:cs typeface="Times New Roman" panose="02020603050405020304" pitchFamily="18" charset="0"/>
            </a:endParaRPr>
          </a:p>
          <a:p>
            <a:pPr>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Introduction of interims for science grade 5 and 8.</a:t>
            </a:r>
          </a:p>
          <a:p>
            <a:pPr>
              <a:spcBef>
                <a:spcPts val="0"/>
              </a:spcBef>
              <a:spcAft>
                <a:spcPts val="0"/>
              </a:spcAft>
            </a:pPr>
            <a:endParaRPr lang="en-US" dirty="0">
              <a:effectLst/>
              <a:latin typeface="+mn-lt"/>
              <a:ea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000" dirty="0">
              <a:effectLst/>
              <a:latin typeface="+mn-lt"/>
              <a:ea typeface="Aptos" panose="020B0004020202020204" pitchFamily="34" charset="0"/>
              <a:cs typeface="Times New Roman" panose="02020603050405020304" pitchFamily="18" charset="0"/>
            </a:endParaRPr>
          </a:p>
          <a:p>
            <a:pPr>
              <a:spcBef>
                <a:spcPts val="0"/>
              </a:spcBef>
              <a:spcAft>
                <a:spcPts val="0"/>
              </a:spcAft>
            </a:pPr>
            <a:r>
              <a:rPr lang="en-US" dirty="0">
                <a:effectLst/>
                <a:latin typeface="+mn-lt"/>
                <a:ea typeface="Times New Roman" panose="02020603050405020304" pitchFamily="18" charset="0"/>
                <a:cs typeface="Times New Roman" panose="02020603050405020304" pitchFamily="18" charset="0"/>
              </a:rPr>
              <a:t>Introduction of middle school focused interims.</a:t>
            </a:r>
          </a:p>
          <a:p>
            <a:pPr marL="0" indent="0">
              <a:spcBef>
                <a:spcPts val="0"/>
              </a:spcBef>
              <a:spcAft>
                <a:spcPts val="0"/>
              </a:spcAft>
              <a:buNone/>
            </a:pPr>
            <a:endParaRPr lang="en-US" sz="1000" dirty="0">
              <a:latin typeface="+mn-lt"/>
              <a:ea typeface="Times New Roman" panose="02020603050405020304" pitchFamily="18" charset="0"/>
              <a:cs typeface="Times New Roman" panose="02020603050405020304" pitchFamily="18" charset="0"/>
            </a:endParaRPr>
          </a:p>
          <a:p>
            <a:pPr>
              <a:spcBef>
                <a:spcPts val="0"/>
              </a:spcBef>
              <a:spcAft>
                <a:spcPts val="0"/>
              </a:spcAft>
            </a:pPr>
            <a:endParaRPr lang="en-US" dirty="0">
              <a:effectLst/>
              <a:latin typeface="+mn-lt"/>
              <a:ea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000" dirty="0">
              <a:effectLst/>
              <a:latin typeface="+mn-lt"/>
              <a:ea typeface="Aptos" panose="020B000402020202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B0228183-07BF-0630-31F2-E5E57600020D}"/>
              </a:ext>
            </a:extLst>
          </p:cNvPr>
          <p:cNvSpPr>
            <a:spLocks noGrp="1"/>
          </p:cNvSpPr>
          <p:nvPr>
            <p:ph type="title"/>
          </p:nvPr>
        </p:nvSpPr>
        <p:spPr/>
        <p:txBody>
          <a:bodyPr/>
          <a:lstStyle/>
          <a:p>
            <a:r>
              <a:rPr lang="en-US" dirty="0"/>
              <a:t>Interim Assessments</a:t>
            </a:r>
          </a:p>
        </p:txBody>
      </p:sp>
    </p:spTree>
    <p:extLst>
      <p:ext uri="{BB962C8B-B14F-4D97-AF65-F5344CB8AC3E}">
        <p14:creationId xmlns:p14="http://schemas.microsoft.com/office/powerpoint/2010/main" val="301941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00809B-0F86-4834-0E1F-5093B973ED9B}"/>
              </a:ext>
            </a:extLst>
          </p:cNvPr>
          <p:cNvSpPr>
            <a:spLocks noGrp="1"/>
          </p:cNvSpPr>
          <p:nvPr>
            <p:ph type="title"/>
          </p:nvPr>
        </p:nvSpPr>
        <p:spPr>
          <a:xfrm>
            <a:off x="528638" y="365125"/>
            <a:ext cx="11144250" cy="1325563"/>
          </a:xfrm>
        </p:spPr>
        <p:txBody>
          <a:bodyPr>
            <a:normAutofit/>
          </a:bodyPr>
          <a:lstStyle/>
          <a:p>
            <a:r>
              <a:rPr lang="en-US" dirty="0"/>
              <a:t>Example of Interim Assessment Blueprints </a:t>
            </a:r>
          </a:p>
        </p:txBody>
      </p:sp>
      <p:pic>
        <p:nvPicPr>
          <p:cNvPr id="13" name="Picture 12">
            <a:extLst>
              <a:ext uri="{FF2B5EF4-FFF2-40B4-BE49-F238E27FC236}">
                <a16:creationId xmlns:a16="http://schemas.microsoft.com/office/drawing/2014/main" id="{6E868EFD-9199-575F-A310-08055BCA7470}"/>
              </a:ext>
            </a:extLst>
          </p:cNvPr>
          <p:cNvPicPr>
            <a:picLocks noChangeAspect="1"/>
          </p:cNvPicPr>
          <p:nvPr/>
        </p:nvPicPr>
        <p:blipFill>
          <a:blip r:embed="rId2"/>
          <a:stretch>
            <a:fillRect/>
          </a:stretch>
        </p:blipFill>
        <p:spPr>
          <a:xfrm>
            <a:off x="871538" y="1493352"/>
            <a:ext cx="9972675" cy="4621698"/>
          </a:xfrm>
          <a:prstGeom prst="rect">
            <a:avLst/>
          </a:prstGeom>
        </p:spPr>
      </p:pic>
    </p:spTree>
    <p:extLst>
      <p:ext uri="{BB962C8B-B14F-4D97-AF65-F5344CB8AC3E}">
        <p14:creationId xmlns:p14="http://schemas.microsoft.com/office/powerpoint/2010/main" val="452094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4929CF-F366-F506-72B3-8EBA919FACDC}"/>
              </a:ext>
            </a:extLst>
          </p:cNvPr>
          <p:cNvSpPr>
            <a:spLocks noGrp="1"/>
          </p:cNvSpPr>
          <p:nvPr>
            <p:ph idx="1"/>
          </p:nvPr>
        </p:nvSpPr>
        <p:spPr/>
        <p:txBody>
          <a:bodyPr>
            <a:normAutofit/>
          </a:bodyPr>
          <a:lstStyle/>
          <a:p>
            <a:r>
              <a:rPr lang="en-US" sz="2400" dirty="0"/>
              <a:t>Assessment Development Guides (Blueprints) will be available on KAP website for ELA, math, and science</a:t>
            </a:r>
          </a:p>
          <a:p>
            <a:pPr lvl="1"/>
            <a:r>
              <a:rPr lang="en-US" dirty="0"/>
              <a:t>Summative	</a:t>
            </a:r>
          </a:p>
          <a:p>
            <a:pPr lvl="1"/>
            <a:r>
              <a:rPr lang="en-US" dirty="0"/>
              <a:t>Interim 	</a:t>
            </a:r>
          </a:p>
        </p:txBody>
      </p:sp>
      <p:sp>
        <p:nvSpPr>
          <p:cNvPr id="3" name="Title 2">
            <a:extLst>
              <a:ext uri="{FF2B5EF4-FFF2-40B4-BE49-F238E27FC236}">
                <a16:creationId xmlns:a16="http://schemas.microsoft.com/office/drawing/2014/main" id="{61FA2EEC-9B73-7B81-651B-7BA1951F5968}"/>
              </a:ext>
            </a:extLst>
          </p:cNvPr>
          <p:cNvSpPr>
            <a:spLocks noGrp="1"/>
          </p:cNvSpPr>
          <p:nvPr>
            <p:ph type="title"/>
          </p:nvPr>
        </p:nvSpPr>
        <p:spPr/>
        <p:txBody>
          <a:bodyPr/>
          <a:lstStyle/>
          <a:p>
            <a:r>
              <a:rPr lang="en-US" dirty="0"/>
              <a:t>Assessment Development Guides</a:t>
            </a:r>
          </a:p>
        </p:txBody>
      </p:sp>
    </p:spTree>
    <p:extLst>
      <p:ext uri="{BB962C8B-B14F-4D97-AF65-F5344CB8AC3E}">
        <p14:creationId xmlns:p14="http://schemas.microsoft.com/office/powerpoint/2010/main" val="376541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2C6AB3-167B-391F-F9DC-2AE485B5E68F}"/>
              </a:ext>
            </a:extLst>
          </p:cNvPr>
          <p:cNvSpPr>
            <a:spLocks noGrp="1"/>
          </p:cNvSpPr>
          <p:nvPr>
            <p:ph idx="1"/>
          </p:nvPr>
        </p:nvSpPr>
        <p:spPr>
          <a:xfrm>
            <a:off x="838200" y="1644073"/>
            <a:ext cx="10783824" cy="4532890"/>
          </a:xfrm>
        </p:spPr>
        <p:txBody>
          <a:bodyPr/>
          <a:lstStyle/>
          <a:p>
            <a:r>
              <a:rPr lang="en-US" sz="2400" spc="-10" dirty="0">
                <a:effectLst/>
                <a:latin typeface="+mn-lt"/>
                <a:ea typeface="Calibri" panose="020F0502020204030204" pitchFamily="34" charset="0"/>
                <a:cs typeface="Times New Roman" panose="02020603050405020304" pitchFamily="18" charset="0"/>
              </a:rPr>
              <a:t>The Kansas</a:t>
            </a:r>
            <a:r>
              <a:rPr lang="en-US" sz="2400" spc="-2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Assessment</a:t>
            </a:r>
            <a:r>
              <a:rPr lang="en-US" sz="2400" spc="-25"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Advisory</a:t>
            </a:r>
            <a:r>
              <a:rPr lang="en-US" sz="2400" spc="-10" dirty="0">
                <a:effectLst/>
                <a:latin typeface="+mn-lt"/>
                <a:ea typeface="Calibri" panose="020F0502020204030204" pitchFamily="34" charset="0"/>
                <a:cs typeface="Times New Roman" panose="02020603050405020304" pitchFamily="18" charset="0"/>
              </a:rPr>
              <a:t> Council </a:t>
            </a:r>
            <a:r>
              <a:rPr lang="en-US" sz="2400" spc="-5" dirty="0">
                <a:effectLst/>
                <a:latin typeface="+mn-lt"/>
                <a:ea typeface="Calibri" panose="020F0502020204030204" pitchFamily="34" charset="0"/>
                <a:cs typeface="Times New Roman" panose="02020603050405020304" pitchFamily="18" charset="0"/>
              </a:rPr>
              <a:t>(KAAC)</a:t>
            </a:r>
            <a:r>
              <a:rPr lang="en-US" sz="2400" spc="-10" dirty="0">
                <a:effectLst/>
                <a:latin typeface="+mn-lt"/>
                <a:ea typeface="Calibri" panose="020F0502020204030204" pitchFamily="34" charset="0"/>
                <a:cs typeface="Times New Roman" panose="02020603050405020304" pitchFamily="18" charset="0"/>
              </a:rPr>
              <a:t> was </a:t>
            </a:r>
            <a:r>
              <a:rPr lang="en-US" sz="2400" spc="-5" dirty="0">
                <a:effectLst/>
                <a:latin typeface="+mn-lt"/>
                <a:ea typeface="Calibri" panose="020F0502020204030204" pitchFamily="34" charset="0"/>
                <a:cs typeface="Times New Roman" panose="02020603050405020304" pitchFamily="18" charset="0"/>
              </a:rPr>
              <a:t>created</a:t>
            </a:r>
            <a:r>
              <a:rPr lang="en-US" sz="2400" spc="-15" dirty="0">
                <a:effectLst/>
                <a:latin typeface="+mn-lt"/>
                <a:ea typeface="Calibri" panose="020F0502020204030204" pitchFamily="34" charset="0"/>
                <a:cs typeface="Times New Roman" panose="02020603050405020304" pitchFamily="18" charset="0"/>
              </a:rPr>
              <a:t> </a:t>
            </a:r>
            <a:r>
              <a:rPr lang="en-US" sz="2400" spc="-10" dirty="0">
                <a:effectLst/>
                <a:latin typeface="+mn-lt"/>
                <a:ea typeface="Calibri" panose="020F0502020204030204" pitchFamily="34" charset="0"/>
                <a:cs typeface="Times New Roman" panose="02020603050405020304" pitchFamily="18" charset="0"/>
              </a:rPr>
              <a:t>in</a:t>
            </a:r>
            <a:r>
              <a:rPr lang="en-US" sz="2400" spc="-15"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the</a:t>
            </a:r>
            <a:r>
              <a:rPr lang="en-US" sz="2400" spc="-1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fall</a:t>
            </a:r>
            <a:r>
              <a:rPr lang="en-US" sz="2400" spc="-1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of</a:t>
            </a:r>
            <a:r>
              <a:rPr lang="en-US" sz="2400" spc="-10" dirty="0">
                <a:effectLst/>
                <a:latin typeface="+mn-lt"/>
                <a:ea typeface="Calibri" panose="020F0502020204030204" pitchFamily="34" charset="0"/>
                <a:cs typeface="Times New Roman" panose="02020603050405020304" pitchFamily="18" charset="0"/>
              </a:rPr>
              <a:t> 2003</a:t>
            </a:r>
            <a:r>
              <a:rPr lang="en-US" sz="2400" spc="5" dirty="0">
                <a:effectLst/>
                <a:latin typeface="+mn-lt"/>
                <a:ea typeface="Calibri" panose="020F0502020204030204" pitchFamily="34" charset="0"/>
                <a:cs typeface="Times New Roman" panose="02020603050405020304" pitchFamily="18" charset="0"/>
              </a:rPr>
              <a:t> </a:t>
            </a:r>
            <a:r>
              <a:rPr lang="en-US" sz="2400" spc="-10" dirty="0">
                <a:effectLst/>
                <a:latin typeface="+mn-lt"/>
                <a:ea typeface="Calibri" panose="020F0502020204030204" pitchFamily="34" charset="0"/>
                <a:cs typeface="Times New Roman" panose="02020603050405020304" pitchFamily="18" charset="0"/>
              </a:rPr>
              <a:t>as an</a:t>
            </a:r>
            <a:r>
              <a:rPr lang="en-US" sz="2400" spc="-15"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advisory</a:t>
            </a:r>
            <a:r>
              <a:rPr lang="en-US" sz="2400" spc="-1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group</a:t>
            </a:r>
            <a:r>
              <a:rPr lang="en-US" sz="2400" spc="415" dirty="0">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for</a:t>
            </a:r>
            <a:r>
              <a:rPr lang="en-US" sz="2400" spc="-1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the</a:t>
            </a:r>
            <a:r>
              <a:rPr lang="en-US" sz="2400" spc="-10" dirty="0">
                <a:effectLst/>
                <a:latin typeface="+mn-lt"/>
                <a:ea typeface="Calibri" panose="020F0502020204030204" pitchFamily="34" charset="0"/>
                <a:cs typeface="Times New Roman" panose="02020603050405020304" pitchFamily="18" charset="0"/>
              </a:rPr>
              <a:t> Kansas</a:t>
            </a:r>
            <a:r>
              <a:rPr lang="en-US" sz="2400" spc="-2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Assessments</a:t>
            </a:r>
            <a:r>
              <a:rPr lang="en-US" sz="2400" spc="-1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and</a:t>
            </a:r>
            <a:r>
              <a:rPr lang="en-US" sz="2400" spc="-15"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to</a:t>
            </a:r>
            <a:r>
              <a:rPr lang="en-US" sz="2400" spc="5"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the</a:t>
            </a:r>
            <a:r>
              <a:rPr lang="en-US" sz="2400" spc="-10" dirty="0">
                <a:effectLst/>
                <a:latin typeface="+mn-lt"/>
                <a:ea typeface="Calibri" panose="020F0502020204030204" pitchFamily="34" charset="0"/>
                <a:cs typeface="Times New Roman" panose="02020603050405020304" pitchFamily="18" charset="0"/>
              </a:rPr>
              <a:t> KSDE</a:t>
            </a:r>
            <a:r>
              <a:rPr lang="en-US" sz="2400" spc="-25"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Assessment</a:t>
            </a:r>
            <a:r>
              <a:rPr lang="en-US" sz="2400" spc="-2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Coordinator.</a:t>
            </a:r>
            <a:r>
              <a:rPr lang="en-US" sz="2400" spc="230" dirty="0">
                <a:effectLst/>
                <a:latin typeface="+mn-lt"/>
                <a:ea typeface="Calibri" panose="020F0502020204030204" pitchFamily="34" charset="0"/>
                <a:cs typeface="Times New Roman" panose="02020603050405020304" pitchFamily="18" charset="0"/>
              </a:rPr>
              <a:t> </a:t>
            </a:r>
          </a:p>
          <a:p>
            <a:r>
              <a:rPr lang="en-US" sz="2400" spc="-5" dirty="0">
                <a:effectLst/>
                <a:latin typeface="+mn-lt"/>
                <a:ea typeface="Calibri" panose="020F0502020204030204" pitchFamily="34" charset="0"/>
                <a:cs typeface="Times New Roman" panose="02020603050405020304" pitchFamily="18" charset="0"/>
              </a:rPr>
              <a:t>Members</a:t>
            </a:r>
            <a:r>
              <a:rPr lang="en-US" sz="2400" spc="-1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came</a:t>
            </a:r>
            <a:r>
              <a:rPr lang="en-US" sz="2400" spc="-1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from </a:t>
            </a:r>
            <a:r>
              <a:rPr lang="en-US" sz="2400" spc="-10" dirty="0">
                <a:effectLst/>
                <a:latin typeface="+mn-lt"/>
                <a:ea typeface="Calibri" panose="020F0502020204030204" pitchFamily="34" charset="0"/>
                <a:cs typeface="Times New Roman" panose="02020603050405020304" pitchFamily="18" charset="0"/>
              </a:rPr>
              <a:t>a </a:t>
            </a:r>
            <a:r>
              <a:rPr lang="en-US" sz="2400" spc="-5" dirty="0">
                <a:effectLst/>
                <a:latin typeface="+mn-lt"/>
                <a:ea typeface="Calibri" panose="020F0502020204030204" pitchFamily="34" charset="0"/>
                <a:cs typeface="Times New Roman" panose="02020603050405020304" pitchFamily="18" charset="0"/>
              </a:rPr>
              <a:t>group</a:t>
            </a:r>
            <a:r>
              <a:rPr lang="en-US" sz="2400" spc="1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of</a:t>
            </a:r>
            <a:r>
              <a:rPr lang="en-US" sz="2400" spc="-10" dirty="0">
                <a:effectLst/>
                <a:latin typeface="+mn-lt"/>
                <a:ea typeface="Calibri" panose="020F0502020204030204" pitchFamily="34" charset="0"/>
                <a:cs typeface="Times New Roman" panose="02020603050405020304" pitchFamily="18" charset="0"/>
              </a:rPr>
              <a:t> testing</a:t>
            </a:r>
            <a:r>
              <a:rPr lang="en-US" sz="2400" spc="225" dirty="0">
                <a:effectLst/>
                <a:latin typeface="+mn-lt"/>
                <a:ea typeface="Calibri" panose="020F0502020204030204" pitchFamily="34" charset="0"/>
                <a:cs typeface="Times New Roman" panose="02020603050405020304" pitchFamily="18" charset="0"/>
              </a:rPr>
              <a:t> </a:t>
            </a:r>
            <a:r>
              <a:rPr lang="en-US" sz="2400" spc="-10" dirty="0">
                <a:effectLst/>
                <a:latin typeface="+mn-lt"/>
                <a:ea typeface="Calibri" panose="020F0502020204030204" pitchFamily="34" charset="0"/>
                <a:cs typeface="Times New Roman" panose="02020603050405020304" pitchFamily="18" charset="0"/>
              </a:rPr>
              <a:t>coordinators who</a:t>
            </a:r>
            <a:r>
              <a:rPr lang="en-US" sz="2400" spc="5"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had</a:t>
            </a:r>
            <a:r>
              <a:rPr lang="en-US" sz="2400" spc="-15"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been</a:t>
            </a:r>
            <a:r>
              <a:rPr lang="en-US" sz="2400" spc="-15"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meeting</a:t>
            </a:r>
            <a:r>
              <a:rPr lang="en-US" sz="2400" spc="1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informally</a:t>
            </a:r>
            <a:r>
              <a:rPr lang="en-US" sz="2400" spc="-1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for</a:t>
            </a:r>
            <a:r>
              <a:rPr lang="en-US" sz="2400" spc="-10" dirty="0">
                <a:effectLst/>
                <a:latin typeface="+mn-lt"/>
                <a:ea typeface="Calibri" panose="020F0502020204030204" pitchFamily="34" charset="0"/>
                <a:cs typeface="Times New Roman" panose="02020603050405020304" pitchFamily="18" charset="0"/>
              </a:rPr>
              <a:t> several years.</a:t>
            </a:r>
            <a:r>
              <a:rPr lang="en-US" sz="2400" spc="23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KSDE</a:t>
            </a:r>
            <a:r>
              <a:rPr lang="en-US" sz="2400" spc="-25"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requested</a:t>
            </a:r>
            <a:r>
              <a:rPr lang="en-US" sz="2400" spc="-15" dirty="0">
                <a:effectLst/>
                <a:latin typeface="+mn-lt"/>
                <a:ea typeface="Calibri" panose="020F0502020204030204" pitchFamily="34" charset="0"/>
                <a:cs typeface="Times New Roman" panose="02020603050405020304" pitchFamily="18" charset="0"/>
              </a:rPr>
              <a:t> </a:t>
            </a:r>
            <a:r>
              <a:rPr lang="en-US" sz="2400" spc="-10" dirty="0">
                <a:effectLst/>
                <a:latin typeface="+mn-lt"/>
                <a:ea typeface="Calibri" panose="020F0502020204030204" pitchFamily="34" charset="0"/>
                <a:cs typeface="Times New Roman" panose="02020603050405020304" pitchFamily="18" charset="0"/>
              </a:rPr>
              <a:t>that</a:t>
            </a:r>
            <a:r>
              <a:rPr lang="en-US" sz="2400" spc="-20" dirty="0">
                <a:effectLst/>
                <a:latin typeface="+mn-lt"/>
                <a:ea typeface="Calibri" panose="020F0502020204030204" pitchFamily="34" charset="0"/>
                <a:cs typeface="Times New Roman" panose="02020603050405020304" pitchFamily="18" charset="0"/>
              </a:rPr>
              <a:t> </a:t>
            </a:r>
            <a:r>
              <a:rPr lang="en-US" sz="2400" spc="-10" dirty="0">
                <a:effectLst/>
                <a:latin typeface="+mn-lt"/>
                <a:ea typeface="Calibri" panose="020F0502020204030204" pitchFamily="34" charset="0"/>
                <a:cs typeface="Times New Roman" panose="02020603050405020304" pitchFamily="18" charset="0"/>
              </a:rPr>
              <a:t>bylaws </a:t>
            </a:r>
            <a:r>
              <a:rPr lang="en-US" sz="2400" spc="-5" dirty="0">
                <a:effectLst/>
                <a:latin typeface="+mn-lt"/>
                <a:ea typeface="Calibri" panose="020F0502020204030204" pitchFamily="34" charset="0"/>
                <a:cs typeface="Times New Roman" panose="02020603050405020304" pitchFamily="18" charset="0"/>
              </a:rPr>
              <a:t>be</a:t>
            </a:r>
            <a:r>
              <a:rPr lang="en-US" sz="2400" spc="-1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developed</a:t>
            </a:r>
            <a:r>
              <a:rPr lang="en-US" sz="2400" spc="-15"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for</a:t>
            </a:r>
            <a:r>
              <a:rPr lang="en-US" sz="2400" spc="465"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the</a:t>
            </a:r>
            <a:r>
              <a:rPr lang="en-US" sz="2400" spc="-10" dirty="0">
                <a:effectLst/>
                <a:latin typeface="+mn-lt"/>
                <a:ea typeface="Calibri" panose="020F0502020204030204" pitchFamily="34" charset="0"/>
                <a:cs typeface="Times New Roman" panose="02020603050405020304" pitchFamily="18" charset="0"/>
              </a:rPr>
              <a:t> KAAC.</a:t>
            </a:r>
            <a:r>
              <a:rPr lang="en-US" sz="2400" spc="235" dirty="0">
                <a:effectLst/>
                <a:latin typeface="+mn-lt"/>
                <a:ea typeface="Calibri" panose="020F0502020204030204" pitchFamily="34" charset="0"/>
                <a:cs typeface="Times New Roman" panose="02020603050405020304" pitchFamily="18" charset="0"/>
              </a:rPr>
              <a:t> </a:t>
            </a:r>
          </a:p>
          <a:p>
            <a:r>
              <a:rPr lang="en-US" sz="2400" spc="-10" dirty="0">
                <a:effectLst/>
                <a:latin typeface="+mn-lt"/>
                <a:ea typeface="Calibri" panose="020F0502020204030204" pitchFamily="34" charset="0"/>
                <a:cs typeface="Times New Roman" panose="02020603050405020304" pitchFamily="18" charset="0"/>
              </a:rPr>
              <a:t>Bylaws were </a:t>
            </a:r>
            <a:r>
              <a:rPr lang="en-US" sz="2400" spc="-5" dirty="0">
                <a:effectLst/>
                <a:latin typeface="+mn-lt"/>
                <a:ea typeface="Calibri" panose="020F0502020204030204" pitchFamily="34" charset="0"/>
                <a:cs typeface="Times New Roman" panose="02020603050405020304" pitchFamily="18" charset="0"/>
              </a:rPr>
              <a:t>proposed</a:t>
            </a:r>
            <a:r>
              <a:rPr lang="en-US" sz="2400" spc="-1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and</a:t>
            </a:r>
            <a:r>
              <a:rPr lang="en-US" sz="2400" spc="-15"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approved</a:t>
            </a:r>
            <a:r>
              <a:rPr lang="en-US" sz="2400" spc="-15" dirty="0">
                <a:effectLst/>
                <a:latin typeface="+mn-lt"/>
                <a:ea typeface="Calibri" panose="020F0502020204030204" pitchFamily="34" charset="0"/>
                <a:cs typeface="Times New Roman" panose="02020603050405020304" pitchFamily="18" charset="0"/>
              </a:rPr>
              <a:t> </a:t>
            </a:r>
            <a:r>
              <a:rPr lang="en-US" sz="2400" spc="-10" dirty="0">
                <a:effectLst/>
                <a:latin typeface="+mn-lt"/>
                <a:ea typeface="Calibri" panose="020F0502020204030204" pitchFamily="34" charset="0"/>
                <a:cs typeface="Times New Roman" panose="02020603050405020304" pitchFamily="18" charset="0"/>
              </a:rPr>
              <a:t>at</a:t>
            </a:r>
            <a:r>
              <a:rPr lang="en-US" sz="2400" spc="-2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the</a:t>
            </a:r>
            <a:r>
              <a:rPr lang="en-US" sz="2400" spc="15"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August</a:t>
            </a:r>
            <a:r>
              <a:rPr lang="en-US" sz="2400" spc="-20"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6,</a:t>
            </a:r>
            <a:r>
              <a:rPr lang="en-US" sz="2400" spc="-25" dirty="0">
                <a:effectLst/>
                <a:latin typeface="+mn-lt"/>
                <a:ea typeface="Calibri" panose="020F0502020204030204" pitchFamily="34" charset="0"/>
                <a:cs typeface="Times New Roman" panose="02020603050405020304" pitchFamily="18" charset="0"/>
              </a:rPr>
              <a:t> </a:t>
            </a:r>
            <a:r>
              <a:rPr lang="en-US" sz="2400" spc="-5" dirty="0">
                <a:effectLst/>
                <a:latin typeface="+mn-lt"/>
                <a:ea typeface="Calibri" panose="020F0502020204030204" pitchFamily="34" charset="0"/>
                <a:cs typeface="Times New Roman" panose="02020603050405020304" pitchFamily="18" charset="0"/>
              </a:rPr>
              <a:t>2013,</a:t>
            </a:r>
            <a:r>
              <a:rPr lang="en-US" sz="2400" spc="5" dirty="0">
                <a:effectLst/>
                <a:latin typeface="+mn-lt"/>
                <a:ea typeface="Calibri" panose="020F0502020204030204" pitchFamily="34" charset="0"/>
                <a:cs typeface="Times New Roman" panose="02020603050405020304" pitchFamily="18" charset="0"/>
              </a:rPr>
              <a:t> </a:t>
            </a:r>
            <a:r>
              <a:rPr lang="en-US" sz="2400" spc="-10" dirty="0">
                <a:effectLst/>
                <a:latin typeface="+mn-lt"/>
                <a:ea typeface="Calibri" panose="020F0502020204030204" pitchFamily="34" charset="0"/>
                <a:cs typeface="Times New Roman" panose="02020603050405020304" pitchFamily="18" charset="0"/>
              </a:rPr>
              <a:t>KAAC meeting.</a:t>
            </a:r>
          </a:p>
          <a:p>
            <a:endParaRPr lang="en-US" dirty="0"/>
          </a:p>
        </p:txBody>
      </p:sp>
      <p:sp>
        <p:nvSpPr>
          <p:cNvPr id="3" name="Title 2">
            <a:extLst>
              <a:ext uri="{FF2B5EF4-FFF2-40B4-BE49-F238E27FC236}">
                <a16:creationId xmlns:a16="http://schemas.microsoft.com/office/drawing/2014/main" id="{1A00809B-0F86-4834-0E1F-5093B973ED9B}"/>
              </a:ext>
            </a:extLst>
          </p:cNvPr>
          <p:cNvSpPr>
            <a:spLocks noGrp="1"/>
          </p:cNvSpPr>
          <p:nvPr>
            <p:ph type="title"/>
          </p:nvPr>
        </p:nvSpPr>
        <p:spPr/>
        <p:txBody>
          <a:bodyPr/>
          <a:lstStyle/>
          <a:p>
            <a:r>
              <a:rPr lang="en-US" dirty="0"/>
              <a:t>Kansas Assessment Advisory Council</a:t>
            </a:r>
          </a:p>
        </p:txBody>
      </p:sp>
    </p:spTree>
    <p:extLst>
      <p:ext uri="{BB962C8B-B14F-4D97-AF65-F5344CB8AC3E}">
        <p14:creationId xmlns:p14="http://schemas.microsoft.com/office/powerpoint/2010/main" val="408035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2C6AB3-167B-391F-F9DC-2AE485B5E68F}"/>
              </a:ext>
            </a:extLst>
          </p:cNvPr>
          <p:cNvSpPr>
            <a:spLocks noGrp="1"/>
          </p:cNvSpPr>
          <p:nvPr>
            <p:ph idx="1"/>
          </p:nvPr>
        </p:nvSpPr>
        <p:spPr/>
        <p:txBody>
          <a:bodyPr>
            <a:normAutofit lnSpcReduction="10000"/>
          </a:bodyPr>
          <a:lstStyle/>
          <a:p>
            <a:pPr>
              <a:spcBef>
                <a:spcPts val="15"/>
              </a:spcBef>
              <a:spcAft>
                <a:spcPts val="0"/>
              </a:spcAft>
              <a:buSzPts val="1100"/>
              <a:tabLst>
                <a:tab pos="628650" algn="l"/>
              </a:tabLst>
            </a:pPr>
            <a:r>
              <a:rPr lang="en-US" sz="2200" spc="-5" dirty="0">
                <a:effectLst/>
                <a:latin typeface="+mn-lt"/>
                <a:ea typeface="Symbol" panose="05050102010706020507" pitchFamily="18" charset="2"/>
                <a:cs typeface="Times New Roman" panose="02020603050405020304" pitchFamily="18" charset="0"/>
              </a:rPr>
              <a:t>Review</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and</a:t>
            </a:r>
            <a:r>
              <a:rPr lang="en-US" sz="2200" spc="-1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provide</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input</a:t>
            </a:r>
            <a:r>
              <a:rPr lang="en-US" sz="2200" spc="-2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to</a:t>
            </a:r>
            <a:r>
              <a:rPr lang="en-US" sz="2200" spc="-15"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KSDE</a:t>
            </a:r>
            <a:r>
              <a:rPr lang="en-US" sz="2200" spc="-2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staff</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on</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the</a:t>
            </a:r>
            <a:r>
              <a:rPr lang="en-US" sz="2200" spc="-10"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Kansas</a:t>
            </a:r>
            <a:r>
              <a:rPr lang="en-US" sz="2200" spc="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Assessment</a:t>
            </a:r>
            <a:r>
              <a:rPr lang="en-US" sz="2200" spc="-2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system and</a:t>
            </a:r>
            <a:r>
              <a:rPr lang="en-US" sz="2200" spc="-1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the</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components</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of</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that</a:t>
            </a:r>
            <a:r>
              <a:rPr lang="en-US" sz="220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system.</a:t>
            </a:r>
            <a:endParaRPr lang="en-US" sz="2200" dirty="0">
              <a:effectLst/>
              <a:latin typeface="+mn-lt"/>
              <a:ea typeface="Symbol" panose="05050102010706020507" pitchFamily="18" charset="2"/>
              <a:cs typeface="Times New Roman" panose="02020603050405020304" pitchFamily="18" charset="0"/>
            </a:endParaRPr>
          </a:p>
          <a:p>
            <a:pPr>
              <a:spcBef>
                <a:spcPts val="0"/>
              </a:spcBef>
              <a:spcAft>
                <a:spcPts val="0"/>
              </a:spcAft>
              <a:buSzPts val="1100"/>
              <a:tabLst>
                <a:tab pos="628650" algn="l"/>
              </a:tabLst>
            </a:pPr>
            <a:r>
              <a:rPr lang="en-US" sz="2200" dirty="0">
                <a:effectLst/>
                <a:latin typeface="+mn-lt"/>
                <a:ea typeface="Symbol" panose="05050102010706020507" pitchFamily="18" charset="2"/>
                <a:cs typeface="Times New Roman" panose="02020603050405020304" pitchFamily="18" charset="0"/>
              </a:rPr>
              <a:t>Advise</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KSDE</a:t>
            </a:r>
            <a:r>
              <a:rPr lang="en-US" sz="2200" spc="10" dirty="0">
                <a:effectLst/>
                <a:latin typeface="+mn-lt"/>
                <a:ea typeface="Symbol" panose="05050102010706020507" pitchFamily="18" charset="2"/>
                <a:cs typeface="Times New Roman" panose="02020603050405020304" pitchFamily="18" charset="0"/>
              </a:rPr>
              <a:t> of issues and needs</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from the</a:t>
            </a:r>
            <a:r>
              <a:rPr lang="en-US" sz="2200" spc="-10"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district</a:t>
            </a:r>
            <a:r>
              <a:rPr lang="en-US" sz="2200" spc="-2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perspective.</a:t>
            </a:r>
            <a:endParaRPr lang="en-US" sz="2200" dirty="0">
              <a:effectLst/>
              <a:latin typeface="+mn-lt"/>
              <a:ea typeface="Symbol" panose="05050102010706020507" pitchFamily="18" charset="2"/>
              <a:cs typeface="Times New Roman" panose="02020603050405020304" pitchFamily="18" charset="0"/>
            </a:endParaRPr>
          </a:p>
          <a:p>
            <a:pPr marR="288290">
              <a:spcBef>
                <a:spcPts val="65"/>
              </a:spcBef>
              <a:spcAft>
                <a:spcPts val="0"/>
              </a:spcAft>
              <a:buSzPts val="1100"/>
              <a:tabLst>
                <a:tab pos="628650" algn="l"/>
              </a:tabLst>
            </a:pPr>
            <a:r>
              <a:rPr lang="en-US" sz="2200" dirty="0">
                <a:effectLst/>
                <a:latin typeface="+mn-lt"/>
                <a:ea typeface="Symbol" panose="05050102010706020507" pitchFamily="18" charset="2"/>
                <a:cs typeface="Times New Roman" panose="02020603050405020304" pitchFamily="18" charset="0"/>
              </a:rPr>
              <a:t>As</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local </a:t>
            </a:r>
            <a:r>
              <a:rPr lang="en-US" sz="2200" dirty="0">
                <a:effectLst/>
                <a:latin typeface="+mn-lt"/>
                <a:ea typeface="Symbol" panose="05050102010706020507" pitchFamily="18" charset="2"/>
                <a:cs typeface="Times New Roman" panose="02020603050405020304" pitchFamily="18" charset="0"/>
              </a:rPr>
              <a:t>assessment</a:t>
            </a:r>
            <a:r>
              <a:rPr lang="en-US" sz="2200" spc="-2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experts,</a:t>
            </a:r>
            <a:r>
              <a:rPr lang="en-US" sz="2200" spc="-2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willingly</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share</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and</a:t>
            </a:r>
            <a:r>
              <a:rPr lang="en-US" sz="2200" spc="-1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seek</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ideas</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and</a:t>
            </a:r>
            <a:r>
              <a:rPr lang="en-US" sz="2200" spc="-1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responses from districts</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on</a:t>
            </a:r>
            <a:r>
              <a:rPr lang="en-US" sz="2200" spc="5"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Kansas</a:t>
            </a:r>
            <a:r>
              <a:rPr lang="en-US" sz="2200" spc="-20"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assessment</a:t>
            </a:r>
            <a:r>
              <a:rPr lang="en-US" sz="2200" spc="285" dirty="0">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initiatives.</a:t>
            </a:r>
            <a:endParaRPr lang="en-US" sz="2200" dirty="0">
              <a:effectLst/>
              <a:latin typeface="+mn-lt"/>
              <a:ea typeface="Symbol" panose="05050102010706020507" pitchFamily="18" charset="2"/>
              <a:cs typeface="Times New Roman" panose="02020603050405020304" pitchFamily="18" charset="0"/>
            </a:endParaRPr>
          </a:p>
          <a:p>
            <a:pPr>
              <a:spcBef>
                <a:spcPts val="45"/>
              </a:spcBef>
              <a:spcAft>
                <a:spcPts val="0"/>
              </a:spcAft>
              <a:buSzPts val="1100"/>
              <a:tabLst>
                <a:tab pos="628650" algn="l"/>
              </a:tabLst>
            </a:pPr>
            <a:r>
              <a:rPr lang="en-US" sz="2200" spc="-5" dirty="0">
                <a:effectLst/>
                <a:latin typeface="+mn-lt"/>
                <a:ea typeface="Symbol" panose="05050102010706020507" pitchFamily="18" charset="2"/>
                <a:cs typeface="Times New Roman" panose="02020603050405020304" pitchFamily="18" charset="0"/>
              </a:rPr>
              <a:t>Provide</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advice</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and</a:t>
            </a:r>
            <a:r>
              <a:rPr lang="en-US" sz="2200" spc="-1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recommendations</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regarding the</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preparation</a:t>
            </a:r>
            <a:r>
              <a:rPr lang="en-US" sz="2200" spc="-1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for</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and</a:t>
            </a:r>
            <a:r>
              <a:rPr lang="en-US" sz="2200" spc="-1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administration</a:t>
            </a:r>
            <a:r>
              <a:rPr lang="en-US" sz="2200" spc="-1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of</a:t>
            </a:r>
            <a:r>
              <a:rPr lang="en-US" sz="2200" spc="-10"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the</a:t>
            </a:r>
            <a:r>
              <a:rPr lang="en-US" sz="2200" spc="-10" dirty="0">
                <a:effectLst/>
                <a:latin typeface="+mn-lt"/>
                <a:ea typeface="Symbol" panose="05050102010706020507" pitchFamily="18" charset="2"/>
                <a:cs typeface="Times New Roman" panose="02020603050405020304" pitchFamily="18" charset="0"/>
              </a:rPr>
              <a:t> state </a:t>
            </a:r>
            <a:r>
              <a:rPr lang="en-US" sz="2200" spc="-5" dirty="0">
                <a:effectLst/>
                <a:latin typeface="+mn-lt"/>
                <a:ea typeface="Symbol" panose="05050102010706020507" pitchFamily="18" charset="2"/>
                <a:cs typeface="Times New Roman" panose="02020603050405020304" pitchFamily="18" charset="0"/>
              </a:rPr>
              <a:t>assessments.</a:t>
            </a:r>
            <a:endParaRPr lang="en-US" sz="2200" dirty="0">
              <a:effectLst/>
              <a:latin typeface="+mn-lt"/>
              <a:ea typeface="Symbol" panose="05050102010706020507" pitchFamily="18" charset="2"/>
              <a:cs typeface="Times New Roman" panose="02020603050405020304" pitchFamily="18" charset="0"/>
            </a:endParaRPr>
          </a:p>
          <a:p>
            <a:pPr>
              <a:spcBef>
                <a:spcPts val="0"/>
              </a:spcBef>
              <a:spcAft>
                <a:spcPts val="0"/>
              </a:spcAft>
              <a:buSzPts val="1100"/>
              <a:tabLst>
                <a:tab pos="628650" algn="l"/>
              </a:tabLst>
            </a:pPr>
            <a:r>
              <a:rPr lang="en-US" sz="2200" spc="-5" dirty="0">
                <a:effectLst/>
                <a:latin typeface="+mn-lt"/>
                <a:ea typeface="Symbol" panose="05050102010706020507" pitchFamily="18" charset="2"/>
                <a:cs typeface="Times New Roman" panose="02020603050405020304" pitchFamily="18" charset="0"/>
              </a:rPr>
              <a:t>Provide</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recommendations</a:t>
            </a:r>
            <a:r>
              <a:rPr lang="en-US" sz="220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concerning issues</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related</a:t>
            </a:r>
            <a:r>
              <a:rPr lang="en-US" sz="2200" spc="-1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to</a:t>
            </a:r>
            <a:r>
              <a:rPr lang="en-US" sz="2200" spc="-15"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assessment</a:t>
            </a:r>
            <a:r>
              <a:rPr lang="en-US" sz="2200" spc="-2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timelines</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and</a:t>
            </a:r>
            <a:r>
              <a:rPr lang="en-US" sz="2200" spc="-1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procedures.</a:t>
            </a:r>
            <a:endParaRPr lang="en-US" sz="2200" dirty="0">
              <a:effectLst/>
              <a:latin typeface="+mn-lt"/>
              <a:ea typeface="Symbol" panose="05050102010706020507" pitchFamily="18" charset="2"/>
              <a:cs typeface="Times New Roman" panose="02020603050405020304" pitchFamily="18" charset="0"/>
            </a:endParaRPr>
          </a:p>
          <a:p>
            <a:pPr marR="208280">
              <a:spcBef>
                <a:spcPts val="20"/>
              </a:spcBef>
              <a:spcAft>
                <a:spcPts val="0"/>
              </a:spcAft>
              <a:buSzPts val="1100"/>
              <a:tabLst>
                <a:tab pos="628650" algn="l"/>
              </a:tabLst>
            </a:pPr>
            <a:r>
              <a:rPr lang="en-US" sz="2200" dirty="0">
                <a:effectLst/>
                <a:latin typeface="+mn-lt"/>
                <a:ea typeface="Symbol" panose="05050102010706020507" pitchFamily="18" charset="2"/>
                <a:cs typeface="Times New Roman" panose="02020603050405020304" pitchFamily="18" charset="0"/>
              </a:rPr>
              <a:t>Assist</a:t>
            </a:r>
            <a:r>
              <a:rPr lang="en-US" sz="2200" spc="-20"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in</a:t>
            </a:r>
            <a:r>
              <a:rPr lang="en-US" sz="2200" spc="-1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developing training materials</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and/or</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resources</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addressing assessment</a:t>
            </a:r>
            <a:r>
              <a:rPr lang="en-US" sz="2200" spc="-2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issues</a:t>
            </a:r>
            <a:r>
              <a:rPr lang="en-US" sz="2200" spc="-10"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in</a:t>
            </a:r>
            <a:r>
              <a:rPr lang="en-US" sz="2200" spc="-15"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Kansas</a:t>
            </a:r>
            <a:r>
              <a:rPr lang="en-US" sz="2200" spc="-2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including</a:t>
            </a:r>
            <a:r>
              <a:rPr lang="en-US" sz="2200" spc="33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assisting </a:t>
            </a:r>
            <a:r>
              <a:rPr lang="en-US" sz="2200" dirty="0">
                <a:effectLst/>
                <a:latin typeface="+mn-lt"/>
                <a:ea typeface="Symbol" panose="05050102010706020507" pitchFamily="18" charset="2"/>
                <a:cs typeface="Times New Roman" panose="02020603050405020304" pitchFamily="18" charset="0"/>
              </a:rPr>
              <a:t>in</a:t>
            </a:r>
            <a:r>
              <a:rPr lang="en-US" sz="2200" spc="-1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the</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annual test</a:t>
            </a:r>
            <a:r>
              <a:rPr lang="en-US" sz="2200" spc="-20" dirty="0">
                <a:effectLst/>
                <a:latin typeface="+mn-lt"/>
                <a:ea typeface="Symbol" panose="05050102010706020507" pitchFamily="18" charset="2"/>
                <a:cs typeface="Times New Roman" panose="02020603050405020304" pitchFamily="18" charset="0"/>
              </a:rPr>
              <a:t> </a:t>
            </a:r>
            <a:r>
              <a:rPr lang="en-US" sz="2200" spc="-10" dirty="0">
                <a:effectLst/>
                <a:latin typeface="+mn-lt"/>
                <a:ea typeface="Symbol" panose="05050102010706020507" pitchFamily="18" charset="2"/>
                <a:cs typeface="Times New Roman" panose="02020603050405020304" pitchFamily="18" charset="0"/>
              </a:rPr>
              <a:t>coordinator</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trainings</a:t>
            </a:r>
            <a:r>
              <a:rPr lang="en-US" sz="2200" spc="-10"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in</a:t>
            </a:r>
            <a:r>
              <a:rPr lang="en-US" sz="2200" spc="-15"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assessment</a:t>
            </a:r>
            <a:r>
              <a:rPr lang="en-US" sz="2200" spc="-2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ethics,</a:t>
            </a:r>
            <a:r>
              <a:rPr lang="en-US" sz="2200" spc="-2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best</a:t>
            </a:r>
            <a:r>
              <a:rPr lang="en-US" sz="2200" spc="-20"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practices, </a:t>
            </a:r>
            <a:r>
              <a:rPr lang="en-US" sz="2200" spc="-5" dirty="0">
                <a:effectLst/>
                <a:latin typeface="+mn-lt"/>
                <a:ea typeface="Symbol" panose="05050102010706020507" pitchFamily="18" charset="2"/>
                <a:cs typeface="Times New Roman" panose="02020603050405020304" pitchFamily="18" charset="0"/>
              </a:rPr>
              <a:t>test</a:t>
            </a:r>
            <a:r>
              <a:rPr lang="en-US" sz="2200" spc="-2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security,</a:t>
            </a:r>
            <a:r>
              <a:rPr lang="en-US" sz="220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and</a:t>
            </a:r>
            <a:r>
              <a:rPr lang="en-US" sz="2200" spc="-1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new</a:t>
            </a:r>
            <a:r>
              <a:rPr lang="en-US" sz="2200" spc="-10"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Test</a:t>
            </a:r>
            <a:r>
              <a:rPr lang="en-US" sz="2200" spc="50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Coordinator</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orientation.</a:t>
            </a:r>
            <a:endParaRPr lang="en-US" sz="2200" dirty="0">
              <a:effectLst/>
              <a:latin typeface="+mn-lt"/>
              <a:ea typeface="Symbol" panose="05050102010706020507" pitchFamily="18" charset="2"/>
              <a:cs typeface="Times New Roman" panose="02020603050405020304" pitchFamily="18" charset="0"/>
            </a:endParaRPr>
          </a:p>
          <a:p>
            <a:pPr marR="208280">
              <a:spcBef>
                <a:spcPts val="70"/>
              </a:spcBef>
              <a:spcAft>
                <a:spcPts val="0"/>
              </a:spcAft>
              <a:buSzPts val="1100"/>
              <a:tabLst>
                <a:tab pos="628650" algn="l"/>
              </a:tabLst>
            </a:pPr>
            <a:r>
              <a:rPr lang="en-US" sz="2200" dirty="0">
                <a:effectLst/>
                <a:latin typeface="+mn-lt"/>
                <a:ea typeface="Symbol" panose="05050102010706020507" pitchFamily="18" charset="2"/>
                <a:cs typeface="Times New Roman" panose="02020603050405020304" pitchFamily="18" charset="0"/>
              </a:rPr>
              <a:t>Assist</a:t>
            </a:r>
            <a:r>
              <a:rPr lang="en-US" sz="2200" spc="-2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KSDE</a:t>
            </a:r>
            <a:r>
              <a:rPr lang="en-US" sz="2200" spc="-2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staff</a:t>
            </a:r>
            <a:r>
              <a:rPr lang="en-US" sz="2200" spc="-15"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in</a:t>
            </a:r>
            <a:r>
              <a:rPr lang="en-US" sz="2200" spc="-1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conducting Test</a:t>
            </a:r>
            <a:r>
              <a:rPr lang="en-US" sz="2200" spc="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Security</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Monitoring visits</a:t>
            </a:r>
            <a:r>
              <a:rPr lang="en-US" sz="2200" spc="-10" dirty="0">
                <a:effectLst/>
                <a:latin typeface="+mn-lt"/>
                <a:ea typeface="Symbol" panose="05050102010706020507" pitchFamily="18" charset="2"/>
                <a:cs typeface="Times New Roman" panose="02020603050405020304" pitchFamily="18" charset="0"/>
              </a:rPr>
              <a:t> </a:t>
            </a:r>
            <a:r>
              <a:rPr lang="en-US" sz="2200" dirty="0">
                <a:effectLst/>
                <a:latin typeface="+mn-lt"/>
                <a:ea typeface="Symbol" panose="05050102010706020507" pitchFamily="18" charset="2"/>
                <a:cs typeface="Times New Roman" panose="02020603050405020304" pitchFamily="18" charset="0"/>
              </a:rPr>
              <a:t>as</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required</a:t>
            </a:r>
            <a:r>
              <a:rPr lang="en-US" sz="2200" spc="-1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by</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the</a:t>
            </a:r>
            <a:r>
              <a:rPr lang="en-US" sz="2200" spc="-10" dirty="0">
                <a:effectLst/>
                <a:latin typeface="+mn-lt"/>
                <a:ea typeface="Symbol" panose="05050102010706020507" pitchFamily="18" charset="2"/>
                <a:cs typeface="Times New Roman" panose="02020603050405020304" pitchFamily="18" charset="0"/>
              </a:rPr>
              <a:t> state </a:t>
            </a:r>
            <a:r>
              <a:rPr lang="en-US" sz="2200" spc="-5" dirty="0">
                <a:effectLst/>
                <a:latin typeface="+mn-lt"/>
                <a:ea typeface="Symbol" panose="05050102010706020507" pitchFamily="18" charset="2"/>
                <a:cs typeface="Times New Roman" panose="02020603050405020304" pitchFamily="18" charset="0"/>
              </a:rPr>
              <a:t>testing vendor</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and/or</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US</a:t>
            </a:r>
            <a:r>
              <a:rPr lang="en-US" sz="2200" spc="395"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Department</a:t>
            </a:r>
            <a:r>
              <a:rPr lang="en-US" sz="2200" spc="-2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of</a:t>
            </a:r>
            <a:r>
              <a:rPr lang="en-US" sz="2200" spc="-10" dirty="0">
                <a:effectLst/>
                <a:latin typeface="+mn-lt"/>
                <a:ea typeface="Symbol" panose="05050102010706020507" pitchFamily="18" charset="2"/>
                <a:cs typeface="Times New Roman" panose="02020603050405020304" pitchFamily="18" charset="0"/>
              </a:rPr>
              <a:t> </a:t>
            </a:r>
            <a:r>
              <a:rPr lang="en-US" sz="2200" spc="-5" dirty="0">
                <a:effectLst/>
                <a:latin typeface="+mn-lt"/>
                <a:ea typeface="Symbol" panose="05050102010706020507" pitchFamily="18" charset="2"/>
                <a:cs typeface="Times New Roman" panose="02020603050405020304" pitchFamily="18" charset="0"/>
              </a:rPr>
              <a:t>Education.</a:t>
            </a:r>
            <a:endParaRPr lang="en-US" sz="2200" dirty="0">
              <a:effectLst/>
              <a:latin typeface="+mn-lt"/>
              <a:ea typeface="Symbol" panose="05050102010706020507" pitchFamily="18" charset="2"/>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1A00809B-0F86-4834-0E1F-5093B973ED9B}"/>
              </a:ext>
            </a:extLst>
          </p:cNvPr>
          <p:cNvSpPr>
            <a:spLocks noGrp="1"/>
          </p:cNvSpPr>
          <p:nvPr>
            <p:ph type="title"/>
          </p:nvPr>
        </p:nvSpPr>
        <p:spPr/>
        <p:txBody>
          <a:bodyPr/>
          <a:lstStyle/>
          <a:p>
            <a:r>
              <a:rPr lang="en-US" dirty="0"/>
              <a:t>Kansas Assessment Advisory Council</a:t>
            </a:r>
          </a:p>
        </p:txBody>
      </p:sp>
    </p:spTree>
    <p:extLst>
      <p:ext uri="{BB962C8B-B14F-4D97-AF65-F5344CB8AC3E}">
        <p14:creationId xmlns:p14="http://schemas.microsoft.com/office/powerpoint/2010/main" val="283711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9282" y="1250404"/>
            <a:ext cx="4034367" cy="830141"/>
          </a:xfrm>
          <a:prstGeom prst="rect">
            <a:avLst/>
          </a:prstGeom>
        </p:spPr>
        <p:txBody>
          <a:bodyPr vert="horz" wrap="square" lIns="0" tIns="16933" rIns="0" bIns="0" rtlCol="0">
            <a:spAutoFit/>
          </a:bodyPr>
          <a:lstStyle/>
          <a:p>
            <a:pPr marL="16933" defTabSz="1219170">
              <a:spcBef>
                <a:spcPts val="133"/>
              </a:spcBef>
            </a:pPr>
            <a:r>
              <a:rPr sz="3600" kern="0" spc="100" dirty="0">
                <a:solidFill>
                  <a:srgbClr val="202729"/>
                </a:solidFill>
                <a:latin typeface="Calibri"/>
                <a:cs typeface="Calibri"/>
              </a:rPr>
              <a:t>Networking</a:t>
            </a:r>
            <a:r>
              <a:rPr sz="3600" kern="0" spc="133" dirty="0">
                <a:solidFill>
                  <a:srgbClr val="202729"/>
                </a:solidFill>
                <a:latin typeface="Calibri"/>
                <a:cs typeface="Calibri"/>
              </a:rPr>
              <a:t> </a:t>
            </a:r>
            <a:r>
              <a:rPr sz="3600" kern="0" spc="187" dirty="0">
                <a:solidFill>
                  <a:srgbClr val="202729"/>
                </a:solidFill>
                <a:latin typeface="Calibri"/>
                <a:cs typeface="Calibri"/>
              </a:rPr>
              <a:t>Session</a:t>
            </a:r>
            <a:endParaRPr sz="3600" kern="0">
              <a:solidFill>
                <a:sysClr val="windowText" lastClr="000000"/>
              </a:solidFill>
              <a:latin typeface="Calibri"/>
              <a:cs typeface="Calibri"/>
            </a:endParaRPr>
          </a:p>
          <a:p>
            <a:pPr marL="631596" defTabSz="1219170">
              <a:spcBef>
                <a:spcPts val="73"/>
              </a:spcBef>
            </a:pPr>
            <a:r>
              <a:rPr sz="1600" b="1" kern="0" dirty="0">
                <a:solidFill>
                  <a:srgbClr val="616161"/>
                </a:solidFill>
                <a:latin typeface="Calibri"/>
                <a:cs typeface="Calibri"/>
              </a:rPr>
              <a:t>Topics</a:t>
            </a:r>
            <a:r>
              <a:rPr sz="1600" b="1" kern="0" spc="193" dirty="0">
                <a:solidFill>
                  <a:srgbClr val="616161"/>
                </a:solidFill>
                <a:latin typeface="Calibri"/>
                <a:cs typeface="Calibri"/>
              </a:rPr>
              <a:t> </a:t>
            </a:r>
            <a:r>
              <a:rPr sz="1600" b="1" kern="0" dirty="0">
                <a:solidFill>
                  <a:srgbClr val="616161"/>
                </a:solidFill>
                <a:latin typeface="Calibri"/>
                <a:cs typeface="Calibri"/>
              </a:rPr>
              <a:t>for</a:t>
            </a:r>
            <a:r>
              <a:rPr sz="1600" b="1" kern="0" spc="200" dirty="0">
                <a:solidFill>
                  <a:srgbClr val="616161"/>
                </a:solidFill>
                <a:latin typeface="Calibri"/>
                <a:cs typeface="Calibri"/>
              </a:rPr>
              <a:t> </a:t>
            </a:r>
            <a:r>
              <a:rPr sz="1600" b="1" kern="0" spc="73" dirty="0">
                <a:solidFill>
                  <a:srgbClr val="616161"/>
                </a:solidFill>
                <a:latin typeface="Calibri"/>
                <a:cs typeface="Calibri"/>
              </a:rPr>
              <a:t>Discussion</a:t>
            </a:r>
            <a:r>
              <a:rPr sz="1600" b="1" kern="0" spc="200" dirty="0">
                <a:solidFill>
                  <a:srgbClr val="616161"/>
                </a:solidFill>
                <a:latin typeface="Calibri"/>
                <a:cs typeface="Calibri"/>
              </a:rPr>
              <a:t> </a:t>
            </a:r>
            <a:r>
              <a:rPr sz="1600" b="1" kern="0" spc="-13" dirty="0">
                <a:solidFill>
                  <a:srgbClr val="616161"/>
                </a:solidFill>
                <a:latin typeface="Calibri"/>
                <a:cs typeface="Calibri"/>
              </a:rPr>
              <a:t>Today</a:t>
            </a:r>
            <a:endParaRPr sz="1600" kern="0">
              <a:solidFill>
                <a:sysClr val="windowText" lastClr="000000"/>
              </a:solidFill>
              <a:latin typeface="Calibri"/>
              <a:cs typeface="Calibri"/>
            </a:endParaRPr>
          </a:p>
        </p:txBody>
      </p:sp>
      <p:pic>
        <p:nvPicPr>
          <p:cNvPr id="3" name="object 3"/>
          <p:cNvPicPr/>
          <p:nvPr/>
        </p:nvPicPr>
        <p:blipFill>
          <a:blip r:embed="rId2" cstate="print"/>
          <a:stretch>
            <a:fillRect/>
          </a:stretch>
        </p:blipFill>
        <p:spPr>
          <a:xfrm>
            <a:off x="682194" y="296566"/>
            <a:ext cx="4527836" cy="934500"/>
          </a:xfrm>
          <a:prstGeom prst="rect">
            <a:avLst/>
          </a:prstGeom>
        </p:spPr>
      </p:pic>
      <p:sp>
        <p:nvSpPr>
          <p:cNvPr id="4" name="object 4"/>
          <p:cNvSpPr txBox="1">
            <a:spLocks noGrp="1"/>
          </p:cNvSpPr>
          <p:nvPr>
            <p:ph type="title"/>
          </p:nvPr>
        </p:nvSpPr>
        <p:spPr>
          <a:xfrm>
            <a:off x="8042413" y="640852"/>
            <a:ext cx="2076027" cy="386430"/>
          </a:xfrm>
          <a:prstGeom prst="rect">
            <a:avLst/>
          </a:prstGeom>
        </p:spPr>
        <p:txBody>
          <a:bodyPr vert="horz" wrap="square" lIns="0" tIns="16933" rIns="0" bIns="0" rtlCol="0">
            <a:spAutoFit/>
          </a:bodyPr>
          <a:lstStyle/>
          <a:p>
            <a:pPr marL="16933">
              <a:spcBef>
                <a:spcPts val="133"/>
              </a:spcBef>
            </a:pPr>
            <a:r>
              <a:rPr spc="240" dirty="0"/>
              <a:t>CHECK</a:t>
            </a:r>
            <a:r>
              <a:rPr spc="80" dirty="0"/>
              <a:t> </a:t>
            </a:r>
            <a:r>
              <a:rPr dirty="0"/>
              <a:t>-</a:t>
            </a:r>
            <a:r>
              <a:rPr spc="80" dirty="0"/>
              <a:t> </a:t>
            </a:r>
            <a:r>
              <a:rPr spc="-33" dirty="0"/>
              <a:t>IN</a:t>
            </a:r>
          </a:p>
        </p:txBody>
      </p:sp>
      <p:sp>
        <p:nvSpPr>
          <p:cNvPr id="5" name="object 5"/>
          <p:cNvSpPr txBox="1">
            <a:spLocks noGrp="1"/>
          </p:cNvSpPr>
          <p:nvPr>
            <p:ph type="body" idx="1"/>
          </p:nvPr>
        </p:nvSpPr>
        <p:spPr>
          <a:xfrm>
            <a:off x="342081" y="2394248"/>
            <a:ext cx="5400351" cy="3956638"/>
          </a:xfrm>
          <a:prstGeom prst="rect">
            <a:avLst/>
          </a:prstGeom>
        </p:spPr>
        <p:txBody>
          <a:bodyPr vert="horz" wrap="square" lIns="0" tIns="16933" rIns="0" bIns="0" rtlCol="0">
            <a:spAutoFit/>
          </a:bodyPr>
          <a:lstStyle/>
          <a:p>
            <a:pPr marL="546932" indent="-491901">
              <a:spcBef>
                <a:spcPts val="133"/>
              </a:spcBef>
              <a:buAutoNum type="arabicPeriod"/>
              <a:tabLst>
                <a:tab pos="546932" algn="l"/>
              </a:tabLst>
            </a:pPr>
            <a:r>
              <a:rPr spc="67" dirty="0"/>
              <a:t>New</a:t>
            </a:r>
            <a:r>
              <a:rPr spc="247" dirty="0"/>
              <a:t> </a:t>
            </a:r>
            <a:r>
              <a:rPr spc="13" dirty="0"/>
              <a:t>Graduation</a:t>
            </a:r>
            <a:r>
              <a:rPr spc="253" dirty="0"/>
              <a:t> </a:t>
            </a:r>
            <a:r>
              <a:rPr spc="-13" dirty="0"/>
              <a:t>Requirements</a:t>
            </a:r>
          </a:p>
          <a:p>
            <a:pPr marL="1104872" marR="118530" lvl="1" indent="-467348">
              <a:buAutoNum type="alphaLcPeriod"/>
              <a:tabLst>
                <a:tab pos="1104872" algn="l"/>
              </a:tabLst>
            </a:pPr>
            <a:r>
              <a:rPr sz="1600" b="1" dirty="0">
                <a:solidFill>
                  <a:srgbClr val="616161"/>
                </a:solidFill>
                <a:latin typeface="Calibri"/>
                <a:cs typeface="Calibri"/>
              </a:rPr>
              <a:t>What</a:t>
            </a:r>
            <a:r>
              <a:rPr sz="1600" b="1" spc="227" dirty="0">
                <a:solidFill>
                  <a:srgbClr val="616161"/>
                </a:solidFill>
                <a:latin typeface="Calibri"/>
                <a:cs typeface="Calibri"/>
              </a:rPr>
              <a:t> </a:t>
            </a:r>
            <a:r>
              <a:rPr sz="1600" b="1" spc="73" dirty="0">
                <a:solidFill>
                  <a:srgbClr val="616161"/>
                </a:solidFill>
                <a:latin typeface="Calibri"/>
                <a:cs typeface="Calibri"/>
              </a:rPr>
              <a:t>steps</a:t>
            </a:r>
            <a:r>
              <a:rPr sz="1600" b="1" spc="233" dirty="0">
                <a:solidFill>
                  <a:srgbClr val="616161"/>
                </a:solidFill>
                <a:latin typeface="Calibri"/>
                <a:cs typeface="Calibri"/>
              </a:rPr>
              <a:t> </a:t>
            </a:r>
            <a:r>
              <a:rPr sz="1600" b="1" dirty="0">
                <a:solidFill>
                  <a:srgbClr val="616161"/>
                </a:solidFill>
                <a:latin typeface="Calibri"/>
                <a:cs typeface="Calibri"/>
              </a:rPr>
              <a:t>are</a:t>
            </a:r>
            <a:r>
              <a:rPr sz="1600" b="1" spc="227" dirty="0">
                <a:solidFill>
                  <a:srgbClr val="616161"/>
                </a:solidFill>
                <a:latin typeface="Calibri"/>
                <a:cs typeface="Calibri"/>
              </a:rPr>
              <a:t> </a:t>
            </a:r>
            <a:r>
              <a:rPr sz="1600" b="1" dirty="0">
                <a:solidFill>
                  <a:srgbClr val="616161"/>
                </a:solidFill>
                <a:latin typeface="Calibri"/>
                <a:cs typeface="Calibri"/>
              </a:rPr>
              <a:t>you</a:t>
            </a:r>
            <a:r>
              <a:rPr sz="1600" b="1" spc="233" dirty="0">
                <a:solidFill>
                  <a:srgbClr val="616161"/>
                </a:solidFill>
                <a:latin typeface="Calibri"/>
                <a:cs typeface="Calibri"/>
              </a:rPr>
              <a:t> </a:t>
            </a:r>
            <a:r>
              <a:rPr sz="1600" b="1" dirty="0">
                <a:solidFill>
                  <a:srgbClr val="616161"/>
                </a:solidFill>
                <a:latin typeface="Calibri"/>
                <a:cs typeface="Calibri"/>
              </a:rPr>
              <a:t>taking</a:t>
            </a:r>
            <a:r>
              <a:rPr sz="1600" b="1" spc="227" dirty="0">
                <a:solidFill>
                  <a:srgbClr val="616161"/>
                </a:solidFill>
                <a:latin typeface="Calibri"/>
                <a:cs typeface="Calibri"/>
              </a:rPr>
              <a:t> </a:t>
            </a:r>
            <a:r>
              <a:rPr sz="1600" b="1" dirty="0">
                <a:solidFill>
                  <a:srgbClr val="616161"/>
                </a:solidFill>
                <a:latin typeface="Calibri"/>
                <a:cs typeface="Calibri"/>
              </a:rPr>
              <a:t>to</a:t>
            </a:r>
            <a:r>
              <a:rPr sz="1600" b="1" spc="233" dirty="0">
                <a:solidFill>
                  <a:srgbClr val="616161"/>
                </a:solidFill>
                <a:latin typeface="Calibri"/>
                <a:cs typeface="Calibri"/>
              </a:rPr>
              <a:t> </a:t>
            </a:r>
            <a:r>
              <a:rPr sz="1600" b="1" dirty="0">
                <a:solidFill>
                  <a:srgbClr val="616161"/>
                </a:solidFill>
                <a:latin typeface="Calibri"/>
                <a:cs typeface="Calibri"/>
              </a:rPr>
              <a:t>implement</a:t>
            </a:r>
            <a:r>
              <a:rPr sz="1600" b="1" spc="233" dirty="0">
                <a:solidFill>
                  <a:srgbClr val="616161"/>
                </a:solidFill>
                <a:latin typeface="Calibri"/>
                <a:cs typeface="Calibri"/>
              </a:rPr>
              <a:t> </a:t>
            </a:r>
            <a:r>
              <a:rPr sz="1600" b="1" spc="-33" dirty="0">
                <a:solidFill>
                  <a:srgbClr val="616161"/>
                </a:solidFill>
                <a:latin typeface="Calibri"/>
                <a:cs typeface="Calibri"/>
              </a:rPr>
              <a:t>the </a:t>
            </a:r>
            <a:r>
              <a:rPr sz="1600" b="1" spc="60" dirty="0">
                <a:solidFill>
                  <a:srgbClr val="616161"/>
                </a:solidFill>
                <a:latin typeface="Calibri"/>
                <a:cs typeface="Calibri"/>
              </a:rPr>
              <a:t>changes?</a:t>
            </a:r>
            <a:endParaRPr sz="1600" dirty="0">
              <a:latin typeface="Calibri"/>
              <a:cs typeface="Calibri"/>
            </a:endParaRPr>
          </a:p>
          <a:p>
            <a:pPr marL="1104872" marR="60112" lvl="1" indent="-475815">
              <a:buAutoNum type="alphaLcPeriod"/>
              <a:tabLst>
                <a:tab pos="1104872" algn="l"/>
              </a:tabLst>
            </a:pPr>
            <a:r>
              <a:rPr sz="1600" b="1" dirty="0">
                <a:solidFill>
                  <a:srgbClr val="616161"/>
                </a:solidFill>
                <a:latin typeface="Calibri"/>
                <a:cs typeface="Calibri"/>
              </a:rPr>
              <a:t>What</a:t>
            </a:r>
            <a:r>
              <a:rPr sz="1600" b="1" spc="140" dirty="0">
                <a:solidFill>
                  <a:srgbClr val="616161"/>
                </a:solidFill>
                <a:latin typeface="Calibri"/>
                <a:cs typeface="Calibri"/>
              </a:rPr>
              <a:t> </a:t>
            </a:r>
            <a:r>
              <a:rPr sz="1600" b="1" spc="73" dirty="0">
                <a:solidFill>
                  <a:srgbClr val="616161"/>
                </a:solidFill>
                <a:latin typeface="Calibri"/>
                <a:cs typeface="Calibri"/>
              </a:rPr>
              <a:t>challenges</a:t>
            </a:r>
            <a:r>
              <a:rPr sz="1600" b="1" spc="147" dirty="0">
                <a:solidFill>
                  <a:srgbClr val="616161"/>
                </a:solidFill>
                <a:latin typeface="Calibri"/>
                <a:cs typeface="Calibri"/>
              </a:rPr>
              <a:t> </a:t>
            </a:r>
            <a:r>
              <a:rPr sz="1600" b="1" dirty="0">
                <a:solidFill>
                  <a:srgbClr val="616161"/>
                </a:solidFill>
                <a:latin typeface="Calibri"/>
                <a:cs typeface="Calibri"/>
              </a:rPr>
              <a:t>are</a:t>
            </a:r>
            <a:r>
              <a:rPr sz="1600" b="1" spc="140" dirty="0">
                <a:solidFill>
                  <a:srgbClr val="616161"/>
                </a:solidFill>
                <a:latin typeface="Calibri"/>
                <a:cs typeface="Calibri"/>
              </a:rPr>
              <a:t> </a:t>
            </a:r>
            <a:r>
              <a:rPr sz="1600" b="1" dirty="0">
                <a:solidFill>
                  <a:srgbClr val="616161"/>
                </a:solidFill>
                <a:latin typeface="Calibri"/>
                <a:cs typeface="Calibri"/>
              </a:rPr>
              <a:t>you</a:t>
            </a:r>
            <a:r>
              <a:rPr sz="1600" b="1" spc="147" dirty="0">
                <a:solidFill>
                  <a:srgbClr val="616161"/>
                </a:solidFill>
                <a:latin typeface="Calibri"/>
                <a:cs typeface="Calibri"/>
              </a:rPr>
              <a:t> </a:t>
            </a:r>
            <a:r>
              <a:rPr sz="1600" b="1" spc="67" dirty="0">
                <a:solidFill>
                  <a:srgbClr val="616161"/>
                </a:solidFill>
                <a:latin typeface="Calibri"/>
                <a:cs typeface="Calibri"/>
              </a:rPr>
              <a:t>facing</a:t>
            </a:r>
            <a:r>
              <a:rPr sz="1600" b="1" spc="147" dirty="0">
                <a:solidFill>
                  <a:srgbClr val="616161"/>
                </a:solidFill>
                <a:latin typeface="Calibri"/>
                <a:cs typeface="Calibri"/>
              </a:rPr>
              <a:t> </a:t>
            </a:r>
            <a:r>
              <a:rPr sz="1600" b="1" spc="67" dirty="0">
                <a:solidFill>
                  <a:srgbClr val="616161"/>
                </a:solidFill>
                <a:latin typeface="Calibri"/>
                <a:cs typeface="Calibri"/>
              </a:rPr>
              <a:t>and</a:t>
            </a:r>
            <a:r>
              <a:rPr sz="1600" b="1" spc="140" dirty="0">
                <a:solidFill>
                  <a:srgbClr val="616161"/>
                </a:solidFill>
                <a:latin typeface="Calibri"/>
                <a:cs typeface="Calibri"/>
              </a:rPr>
              <a:t> </a:t>
            </a:r>
            <a:r>
              <a:rPr sz="1600" b="1" dirty="0">
                <a:solidFill>
                  <a:srgbClr val="616161"/>
                </a:solidFill>
                <a:latin typeface="Calibri"/>
                <a:cs typeface="Calibri"/>
              </a:rPr>
              <a:t>how</a:t>
            </a:r>
            <a:r>
              <a:rPr sz="1600" b="1" spc="147" dirty="0">
                <a:solidFill>
                  <a:srgbClr val="616161"/>
                </a:solidFill>
                <a:latin typeface="Calibri"/>
                <a:cs typeface="Calibri"/>
              </a:rPr>
              <a:t> </a:t>
            </a:r>
            <a:r>
              <a:rPr sz="1600" b="1" spc="-33" dirty="0">
                <a:solidFill>
                  <a:srgbClr val="616161"/>
                </a:solidFill>
                <a:latin typeface="Calibri"/>
                <a:cs typeface="Calibri"/>
              </a:rPr>
              <a:t>are </a:t>
            </a:r>
            <a:r>
              <a:rPr sz="1600" b="1" spc="27" dirty="0">
                <a:solidFill>
                  <a:srgbClr val="616161"/>
                </a:solidFill>
                <a:latin typeface="Calibri"/>
                <a:cs typeface="Calibri"/>
              </a:rPr>
              <a:t>you</a:t>
            </a:r>
            <a:r>
              <a:rPr sz="1600" b="1" spc="247" dirty="0">
                <a:solidFill>
                  <a:srgbClr val="616161"/>
                </a:solidFill>
                <a:latin typeface="Calibri"/>
                <a:cs typeface="Calibri"/>
              </a:rPr>
              <a:t> </a:t>
            </a:r>
            <a:r>
              <a:rPr sz="1600" b="1" spc="27" dirty="0">
                <a:solidFill>
                  <a:srgbClr val="616161"/>
                </a:solidFill>
                <a:latin typeface="Calibri"/>
                <a:cs typeface="Calibri"/>
              </a:rPr>
              <a:t>overcoming</a:t>
            </a:r>
            <a:r>
              <a:rPr sz="1600" b="1" spc="253" dirty="0">
                <a:solidFill>
                  <a:srgbClr val="616161"/>
                </a:solidFill>
                <a:latin typeface="Calibri"/>
                <a:cs typeface="Calibri"/>
              </a:rPr>
              <a:t> </a:t>
            </a:r>
            <a:r>
              <a:rPr sz="1600" b="1" spc="27" dirty="0">
                <a:solidFill>
                  <a:srgbClr val="616161"/>
                </a:solidFill>
                <a:latin typeface="Calibri"/>
                <a:cs typeface="Calibri"/>
              </a:rPr>
              <a:t>those</a:t>
            </a:r>
            <a:r>
              <a:rPr sz="1600" b="1" spc="253" dirty="0">
                <a:solidFill>
                  <a:srgbClr val="616161"/>
                </a:solidFill>
                <a:latin typeface="Calibri"/>
                <a:cs typeface="Calibri"/>
              </a:rPr>
              <a:t> </a:t>
            </a:r>
            <a:r>
              <a:rPr sz="1600" b="1" spc="-13" dirty="0">
                <a:solidFill>
                  <a:srgbClr val="616161"/>
                </a:solidFill>
                <a:latin typeface="Calibri"/>
                <a:cs typeface="Calibri"/>
              </a:rPr>
              <a:t>challenges?</a:t>
            </a:r>
            <a:endParaRPr sz="1600" dirty="0">
              <a:latin typeface="Calibri"/>
              <a:cs typeface="Calibri"/>
            </a:endParaRPr>
          </a:p>
          <a:p>
            <a:pPr marL="546932" indent="-530000">
              <a:buAutoNum type="arabicPeriod"/>
              <a:tabLst>
                <a:tab pos="546932" algn="l"/>
              </a:tabLst>
            </a:pPr>
            <a:r>
              <a:rPr spc="133" dirty="0"/>
              <a:t>ELA</a:t>
            </a:r>
            <a:r>
              <a:rPr spc="60" dirty="0"/>
              <a:t> </a:t>
            </a:r>
            <a:r>
              <a:rPr spc="-13" dirty="0"/>
              <a:t>standards</a:t>
            </a:r>
          </a:p>
          <a:p>
            <a:pPr marL="1104872" marR="355591" lvl="1" indent="-467348">
              <a:buAutoNum type="alphaLcPeriod"/>
              <a:tabLst>
                <a:tab pos="1104872" algn="l"/>
              </a:tabLst>
            </a:pPr>
            <a:r>
              <a:rPr sz="1600" b="1" spc="13" dirty="0">
                <a:solidFill>
                  <a:srgbClr val="616161"/>
                </a:solidFill>
                <a:latin typeface="Calibri"/>
                <a:cs typeface="Calibri"/>
              </a:rPr>
              <a:t>What</a:t>
            </a:r>
            <a:r>
              <a:rPr sz="1600" b="1" spc="200" dirty="0">
                <a:solidFill>
                  <a:srgbClr val="616161"/>
                </a:solidFill>
                <a:latin typeface="Calibri"/>
                <a:cs typeface="Calibri"/>
              </a:rPr>
              <a:t> </a:t>
            </a:r>
            <a:r>
              <a:rPr sz="1600" b="1" spc="13" dirty="0">
                <a:solidFill>
                  <a:srgbClr val="616161"/>
                </a:solidFill>
                <a:latin typeface="Calibri"/>
                <a:cs typeface="Calibri"/>
              </a:rPr>
              <a:t>work</a:t>
            </a:r>
            <a:r>
              <a:rPr sz="1600" b="1" spc="207" dirty="0">
                <a:solidFill>
                  <a:srgbClr val="616161"/>
                </a:solidFill>
                <a:latin typeface="Calibri"/>
                <a:cs typeface="Calibri"/>
              </a:rPr>
              <a:t> </a:t>
            </a:r>
            <a:r>
              <a:rPr sz="1600" b="1" spc="87" dirty="0">
                <a:solidFill>
                  <a:srgbClr val="616161"/>
                </a:solidFill>
                <a:latin typeface="Calibri"/>
                <a:cs typeface="Calibri"/>
              </a:rPr>
              <a:t>has</a:t>
            </a:r>
            <a:r>
              <a:rPr sz="1600" b="1" spc="207" dirty="0">
                <a:solidFill>
                  <a:srgbClr val="616161"/>
                </a:solidFill>
                <a:latin typeface="Calibri"/>
                <a:cs typeface="Calibri"/>
              </a:rPr>
              <a:t> </a:t>
            </a:r>
            <a:r>
              <a:rPr sz="1600" b="1" spc="13" dirty="0">
                <a:solidFill>
                  <a:srgbClr val="616161"/>
                </a:solidFill>
                <a:latin typeface="Calibri"/>
                <a:cs typeface="Calibri"/>
              </a:rPr>
              <a:t>your</a:t>
            </a:r>
            <a:r>
              <a:rPr sz="1600" b="1" spc="200" dirty="0">
                <a:solidFill>
                  <a:srgbClr val="616161"/>
                </a:solidFill>
                <a:latin typeface="Calibri"/>
                <a:cs typeface="Calibri"/>
              </a:rPr>
              <a:t> </a:t>
            </a:r>
            <a:r>
              <a:rPr sz="1600" b="1" spc="13" dirty="0">
                <a:solidFill>
                  <a:srgbClr val="616161"/>
                </a:solidFill>
                <a:latin typeface="Calibri"/>
                <a:cs typeface="Calibri"/>
              </a:rPr>
              <a:t>district</a:t>
            </a:r>
            <a:r>
              <a:rPr sz="1600" b="1" spc="207" dirty="0">
                <a:solidFill>
                  <a:srgbClr val="616161"/>
                </a:solidFill>
                <a:latin typeface="Calibri"/>
                <a:cs typeface="Calibri"/>
              </a:rPr>
              <a:t> </a:t>
            </a:r>
            <a:r>
              <a:rPr sz="1600" b="1" spc="13" dirty="0">
                <a:solidFill>
                  <a:srgbClr val="616161"/>
                </a:solidFill>
                <a:latin typeface="Calibri"/>
                <a:cs typeface="Calibri"/>
              </a:rPr>
              <a:t>completed</a:t>
            </a:r>
            <a:r>
              <a:rPr sz="1600" b="1" spc="207" dirty="0">
                <a:solidFill>
                  <a:srgbClr val="616161"/>
                </a:solidFill>
                <a:latin typeface="Calibri"/>
                <a:cs typeface="Calibri"/>
              </a:rPr>
              <a:t> </a:t>
            </a:r>
            <a:r>
              <a:rPr sz="1600" b="1" spc="-33" dirty="0">
                <a:solidFill>
                  <a:srgbClr val="616161"/>
                </a:solidFill>
                <a:latin typeface="Calibri"/>
                <a:cs typeface="Calibri"/>
              </a:rPr>
              <a:t>to </a:t>
            </a:r>
            <a:r>
              <a:rPr sz="1600" b="1" dirty="0">
                <a:solidFill>
                  <a:srgbClr val="616161"/>
                </a:solidFill>
                <a:latin typeface="Calibri"/>
                <a:cs typeface="Calibri"/>
              </a:rPr>
              <a:t>align</a:t>
            </a:r>
            <a:r>
              <a:rPr sz="1600" b="1" spc="213" dirty="0">
                <a:solidFill>
                  <a:srgbClr val="616161"/>
                </a:solidFill>
                <a:latin typeface="Calibri"/>
                <a:cs typeface="Calibri"/>
              </a:rPr>
              <a:t> </a:t>
            </a:r>
            <a:r>
              <a:rPr sz="1600" b="1" dirty="0">
                <a:solidFill>
                  <a:srgbClr val="616161"/>
                </a:solidFill>
                <a:latin typeface="Calibri"/>
                <a:cs typeface="Calibri"/>
              </a:rPr>
              <a:t>to</a:t>
            </a:r>
            <a:r>
              <a:rPr sz="1600" b="1" spc="213" dirty="0">
                <a:solidFill>
                  <a:srgbClr val="616161"/>
                </a:solidFill>
                <a:latin typeface="Calibri"/>
                <a:cs typeface="Calibri"/>
              </a:rPr>
              <a:t> </a:t>
            </a:r>
            <a:r>
              <a:rPr sz="1600" b="1" dirty="0">
                <a:solidFill>
                  <a:srgbClr val="616161"/>
                </a:solidFill>
                <a:latin typeface="Calibri"/>
                <a:cs typeface="Calibri"/>
              </a:rPr>
              <a:t>the</a:t>
            </a:r>
            <a:r>
              <a:rPr sz="1600" b="1" spc="213" dirty="0">
                <a:solidFill>
                  <a:srgbClr val="616161"/>
                </a:solidFill>
                <a:latin typeface="Calibri"/>
                <a:cs typeface="Calibri"/>
              </a:rPr>
              <a:t> </a:t>
            </a:r>
            <a:r>
              <a:rPr sz="1600" b="1" dirty="0">
                <a:solidFill>
                  <a:srgbClr val="616161"/>
                </a:solidFill>
                <a:latin typeface="Calibri"/>
                <a:cs typeface="Calibri"/>
              </a:rPr>
              <a:t>new</a:t>
            </a:r>
            <a:r>
              <a:rPr sz="1600" b="1" spc="213" dirty="0">
                <a:solidFill>
                  <a:srgbClr val="616161"/>
                </a:solidFill>
                <a:latin typeface="Calibri"/>
                <a:cs typeface="Calibri"/>
              </a:rPr>
              <a:t> </a:t>
            </a:r>
            <a:r>
              <a:rPr sz="1600" b="1" spc="-13" dirty="0">
                <a:solidFill>
                  <a:srgbClr val="616161"/>
                </a:solidFill>
                <a:latin typeface="Calibri"/>
                <a:cs typeface="Calibri"/>
              </a:rPr>
              <a:t>standards?</a:t>
            </a:r>
            <a:endParaRPr sz="1600" dirty="0">
              <a:latin typeface="Calibri"/>
              <a:cs typeface="Calibri"/>
            </a:endParaRPr>
          </a:p>
          <a:p>
            <a:pPr marL="1104872" marR="200655" lvl="1" indent="-475815">
              <a:buAutoNum type="alphaLcPeriod"/>
              <a:tabLst>
                <a:tab pos="1104872" algn="l"/>
              </a:tabLst>
            </a:pPr>
            <a:r>
              <a:rPr sz="1600" b="1" spc="13" dirty="0">
                <a:solidFill>
                  <a:srgbClr val="616161"/>
                </a:solidFill>
                <a:latin typeface="Calibri"/>
                <a:cs typeface="Calibri"/>
              </a:rPr>
              <a:t>What</a:t>
            </a:r>
            <a:r>
              <a:rPr sz="1600" b="1" spc="160" dirty="0">
                <a:solidFill>
                  <a:srgbClr val="616161"/>
                </a:solidFill>
                <a:latin typeface="Calibri"/>
                <a:cs typeface="Calibri"/>
              </a:rPr>
              <a:t> </a:t>
            </a:r>
            <a:r>
              <a:rPr sz="1600" b="1" spc="67" dirty="0">
                <a:solidFill>
                  <a:srgbClr val="616161"/>
                </a:solidFill>
                <a:latin typeface="Calibri"/>
                <a:cs typeface="Calibri"/>
              </a:rPr>
              <a:t>programs</a:t>
            </a:r>
            <a:r>
              <a:rPr sz="1600" b="1" spc="167" dirty="0">
                <a:solidFill>
                  <a:srgbClr val="616161"/>
                </a:solidFill>
                <a:latin typeface="Calibri"/>
                <a:cs typeface="Calibri"/>
              </a:rPr>
              <a:t> </a:t>
            </a:r>
            <a:r>
              <a:rPr sz="1600" b="1" spc="13" dirty="0">
                <a:solidFill>
                  <a:srgbClr val="616161"/>
                </a:solidFill>
                <a:latin typeface="Calibri"/>
                <a:cs typeface="Calibri"/>
              </a:rPr>
              <a:t>are</a:t>
            </a:r>
            <a:r>
              <a:rPr sz="1600" b="1" spc="167" dirty="0">
                <a:solidFill>
                  <a:srgbClr val="616161"/>
                </a:solidFill>
                <a:latin typeface="Calibri"/>
                <a:cs typeface="Calibri"/>
              </a:rPr>
              <a:t> </a:t>
            </a:r>
            <a:r>
              <a:rPr sz="1600" b="1" spc="13" dirty="0">
                <a:solidFill>
                  <a:srgbClr val="616161"/>
                </a:solidFill>
                <a:latin typeface="Calibri"/>
                <a:cs typeface="Calibri"/>
              </a:rPr>
              <a:t>you</a:t>
            </a:r>
            <a:r>
              <a:rPr sz="1600" b="1" spc="167" dirty="0">
                <a:solidFill>
                  <a:srgbClr val="616161"/>
                </a:solidFill>
                <a:latin typeface="Calibri"/>
                <a:cs typeface="Calibri"/>
              </a:rPr>
              <a:t> </a:t>
            </a:r>
            <a:r>
              <a:rPr sz="1600" b="1" spc="13" dirty="0">
                <a:solidFill>
                  <a:srgbClr val="616161"/>
                </a:solidFill>
                <a:latin typeface="Calibri"/>
                <a:cs typeface="Calibri"/>
              </a:rPr>
              <a:t>utilizing</a:t>
            </a:r>
            <a:r>
              <a:rPr sz="1600" b="1" spc="167" dirty="0">
                <a:solidFill>
                  <a:srgbClr val="616161"/>
                </a:solidFill>
                <a:latin typeface="Calibri"/>
                <a:cs typeface="Calibri"/>
              </a:rPr>
              <a:t> </a:t>
            </a:r>
            <a:r>
              <a:rPr sz="1600" b="1" spc="13" dirty="0">
                <a:solidFill>
                  <a:srgbClr val="616161"/>
                </a:solidFill>
                <a:latin typeface="Calibri"/>
                <a:cs typeface="Calibri"/>
              </a:rPr>
              <a:t>to</a:t>
            </a:r>
            <a:r>
              <a:rPr sz="1600" b="1" spc="167" dirty="0">
                <a:solidFill>
                  <a:srgbClr val="616161"/>
                </a:solidFill>
                <a:latin typeface="Calibri"/>
                <a:cs typeface="Calibri"/>
              </a:rPr>
              <a:t> </a:t>
            </a:r>
            <a:r>
              <a:rPr sz="1600" b="1" spc="-13" dirty="0">
                <a:solidFill>
                  <a:srgbClr val="616161"/>
                </a:solidFill>
                <a:latin typeface="Calibri"/>
                <a:cs typeface="Calibri"/>
              </a:rPr>
              <a:t>support </a:t>
            </a:r>
            <a:r>
              <a:rPr sz="1600" b="1" dirty="0">
                <a:solidFill>
                  <a:srgbClr val="616161"/>
                </a:solidFill>
                <a:latin typeface="Calibri"/>
                <a:cs typeface="Calibri"/>
              </a:rPr>
              <a:t>the</a:t>
            </a:r>
            <a:r>
              <a:rPr sz="1600" b="1" spc="173" dirty="0">
                <a:solidFill>
                  <a:srgbClr val="616161"/>
                </a:solidFill>
                <a:latin typeface="Calibri"/>
                <a:cs typeface="Calibri"/>
              </a:rPr>
              <a:t> </a:t>
            </a:r>
            <a:r>
              <a:rPr sz="1600" b="1" spc="-13" dirty="0">
                <a:solidFill>
                  <a:srgbClr val="616161"/>
                </a:solidFill>
                <a:latin typeface="Calibri"/>
                <a:cs typeface="Calibri"/>
              </a:rPr>
              <a:t>standards?</a:t>
            </a:r>
            <a:endParaRPr sz="1600" dirty="0">
              <a:latin typeface="Calibri"/>
              <a:cs typeface="Calibri"/>
            </a:endParaRPr>
          </a:p>
          <a:p>
            <a:pPr marL="495288" marR="390304" indent="-476661">
              <a:buAutoNum type="arabicPeriod"/>
              <a:tabLst>
                <a:tab pos="495288" algn="l"/>
              </a:tabLst>
            </a:pPr>
            <a:r>
              <a:rPr spc="80" dirty="0"/>
              <a:t>Evidence</a:t>
            </a:r>
            <a:r>
              <a:rPr spc="173" dirty="0"/>
              <a:t> </a:t>
            </a:r>
            <a:r>
              <a:rPr spc="87" dirty="0"/>
              <a:t>based</a:t>
            </a:r>
            <a:r>
              <a:rPr spc="180" dirty="0"/>
              <a:t> </a:t>
            </a:r>
            <a:r>
              <a:rPr spc="67" dirty="0"/>
              <a:t>programs</a:t>
            </a:r>
            <a:r>
              <a:rPr spc="173" dirty="0"/>
              <a:t> </a:t>
            </a:r>
            <a:r>
              <a:rPr spc="13" dirty="0"/>
              <a:t>supported</a:t>
            </a:r>
            <a:r>
              <a:rPr spc="180" dirty="0"/>
              <a:t> </a:t>
            </a:r>
            <a:r>
              <a:rPr spc="13" dirty="0"/>
              <a:t>by</a:t>
            </a:r>
            <a:r>
              <a:rPr spc="180" dirty="0"/>
              <a:t> </a:t>
            </a:r>
            <a:r>
              <a:rPr spc="13" dirty="0"/>
              <a:t>At-</a:t>
            </a:r>
            <a:r>
              <a:rPr spc="-27" dirty="0"/>
              <a:t>Risk </a:t>
            </a:r>
            <a:r>
              <a:rPr spc="-13" dirty="0"/>
              <a:t>funding</a:t>
            </a:r>
          </a:p>
          <a:p>
            <a:pPr marL="1104872" marR="6773" lvl="1" indent="-467348">
              <a:buAutoNum type="alphaLcPeriod"/>
              <a:tabLst>
                <a:tab pos="1104872" algn="l"/>
              </a:tabLst>
            </a:pPr>
            <a:r>
              <a:rPr sz="1600" b="1" spc="13" dirty="0">
                <a:solidFill>
                  <a:srgbClr val="616161"/>
                </a:solidFill>
                <a:latin typeface="Calibri"/>
                <a:cs typeface="Calibri"/>
              </a:rPr>
              <a:t>If</a:t>
            </a:r>
            <a:r>
              <a:rPr sz="1600" b="1" spc="147" dirty="0">
                <a:solidFill>
                  <a:srgbClr val="616161"/>
                </a:solidFill>
                <a:latin typeface="Calibri"/>
                <a:cs typeface="Calibri"/>
              </a:rPr>
              <a:t> </a:t>
            </a:r>
            <a:r>
              <a:rPr sz="1600" b="1" spc="13" dirty="0">
                <a:solidFill>
                  <a:srgbClr val="616161"/>
                </a:solidFill>
                <a:latin typeface="Calibri"/>
                <a:cs typeface="Calibri"/>
              </a:rPr>
              <a:t>you</a:t>
            </a:r>
            <a:r>
              <a:rPr sz="1600" b="1" spc="147" dirty="0">
                <a:solidFill>
                  <a:srgbClr val="616161"/>
                </a:solidFill>
                <a:latin typeface="Calibri"/>
                <a:cs typeface="Calibri"/>
              </a:rPr>
              <a:t> </a:t>
            </a:r>
            <a:r>
              <a:rPr sz="1600" b="1" spc="13" dirty="0">
                <a:solidFill>
                  <a:srgbClr val="616161"/>
                </a:solidFill>
                <a:latin typeface="Calibri"/>
                <a:cs typeface="Calibri"/>
              </a:rPr>
              <a:t>are</a:t>
            </a:r>
            <a:r>
              <a:rPr sz="1600" b="1" spc="152" dirty="0">
                <a:solidFill>
                  <a:srgbClr val="616161"/>
                </a:solidFill>
                <a:latin typeface="Calibri"/>
                <a:cs typeface="Calibri"/>
              </a:rPr>
              <a:t> </a:t>
            </a:r>
            <a:r>
              <a:rPr sz="1600" b="1" spc="67" dirty="0">
                <a:solidFill>
                  <a:srgbClr val="616161"/>
                </a:solidFill>
                <a:latin typeface="Calibri"/>
                <a:cs typeface="Calibri"/>
              </a:rPr>
              <a:t>leaving</a:t>
            </a:r>
            <a:r>
              <a:rPr sz="1600" b="1" spc="147" dirty="0">
                <a:solidFill>
                  <a:srgbClr val="616161"/>
                </a:solidFill>
                <a:latin typeface="Calibri"/>
                <a:cs typeface="Calibri"/>
              </a:rPr>
              <a:t> </a:t>
            </a:r>
            <a:r>
              <a:rPr sz="1600" b="1" spc="73" dirty="0">
                <a:solidFill>
                  <a:srgbClr val="616161"/>
                </a:solidFill>
                <a:latin typeface="Calibri"/>
                <a:cs typeface="Calibri"/>
              </a:rPr>
              <a:t>a</a:t>
            </a:r>
            <a:r>
              <a:rPr sz="1600" b="1" spc="147" dirty="0">
                <a:solidFill>
                  <a:srgbClr val="616161"/>
                </a:solidFill>
                <a:latin typeface="Calibri"/>
                <a:cs typeface="Calibri"/>
              </a:rPr>
              <a:t> </a:t>
            </a:r>
            <a:r>
              <a:rPr sz="1600" b="1" spc="13" dirty="0">
                <a:solidFill>
                  <a:srgbClr val="616161"/>
                </a:solidFill>
                <a:latin typeface="Calibri"/>
                <a:cs typeface="Calibri"/>
              </a:rPr>
              <a:t>program,</a:t>
            </a:r>
            <a:r>
              <a:rPr sz="1600" b="1" spc="152" dirty="0">
                <a:solidFill>
                  <a:srgbClr val="616161"/>
                </a:solidFill>
                <a:latin typeface="Calibri"/>
                <a:cs typeface="Calibri"/>
              </a:rPr>
              <a:t> </a:t>
            </a:r>
            <a:r>
              <a:rPr sz="1600" b="1" spc="13" dirty="0">
                <a:solidFill>
                  <a:srgbClr val="616161"/>
                </a:solidFill>
                <a:latin typeface="Calibri"/>
                <a:cs typeface="Calibri"/>
              </a:rPr>
              <a:t>what</a:t>
            </a:r>
            <a:r>
              <a:rPr sz="1600" b="1" spc="147" dirty="0">
                <a:solidFill>
                  <a:srgbClr val="616161"/>
                </a:solidFill>
                <a:latin typeface="Calibri"/>
                <a:cs typeface="Calibri"/>
              </a:rPr>
              <a:t> </a:t>
            </a:r>
            <a:r>
              <a:rPr sz="1600" b="1" spc="13" dirty="0">
                <a:solidFill>
                  <a:srgbClr val="616161"/>
                </a:solidFill>
                <a:latin typeface="Calibri"/>
                <a:cs typeface="Calibri"/>
              </a:rPr>
              <a:t>are</a:t>
            </a:r>
            <a:r>
              <a:rPr sz="1600" b="1" spc="147" dirty="0">
                <a:solidFill>
                  <a:srgbClr val="616161"/>
                </a:solidFill>
                <a:latin typeface="Calibri"/>
                <a:cs typeface="Calibri"/>
              </a:rPr>
              <a:t> </a:t>
            </a:r>
            <a:r>
              <a:rPr sz="1600" b="1" spc="-33" dirty="0">
                <a:solidFill>
                  <a:srgbClr val="616161"/>
                </a:solidFill>
                <a:latin typeface="Calibri"/>
                <a:cs typeface="Calibri"/>
              </a:rPr>
              <a:t>you </a:t>
            </a:r>
            <a:r>
              <a:rPr sz="1600" b="1" spc="13" dirty="0">
                <a:solidFill>
                  <a:srgbClr val="616161"/>
                </a:solidFill>
                <a:latin typeface="Calibri"/>
                <a:cs typeface="Calibri"/>
              </a:rPr>
              <a:t>thinking</a:t>
            </a:r>
            <a:r>
              <a:rPr sz="1600" b="1" spc="133" dirty="0">
                <a:solidFill>
                  <a:srgbClr val="616161"/>
                </a:solidFill>
                <a:latin typeface="Calibri"/>
                <a:cs typeface="Calibri"/>
              </a:rPr>
              <a:t> </a:t>
            </a:r>
            <a:r>
              <a:rPr sz="1600" b="1" spc="13" dirty="0">
                <a:solidFill>
                  <a:srgbClr val="616161"/>
                </a:solidFill>
                <a:latin typeface="Calibri"/>
                <a:cs typeface="Calibri"/>
              </a:rPr>
              <a:t>about</a:t>
            </a:r>
            <a:r>
              <a:rPr sz="1600" b="1" spc="133" dirty="0">
                <a:solidFill>
                  <a:srgbClr val="616161"/>
                </a:solidFill>
                <a:latin typeface="Calibri"/>
                <a:cs typeface="Calibri"/>
              </a:rPr>
              <a:t> </a:t>
            </a:r>
            <a:r>
              <a:rPr sz="1600" b="1" spc="67" dirty="0">
                <a:solidFill>
                  <a:srgbClr val="616161"/>
                </a:solidFill>
                <a:latin typeface="Calibri"/>
                <a:cs typeface="Calibri"/>
              </a:rPr>
              <a:t>replacing</a:t>
            </a:r>
            <a:r>
              <a:rPr sz="1600" b="1" spc="133" dirty="0">
                <a:solidFill>
                  <a:srgbClr val="616161"/>
                </a:solidFill>
                <a:latin typeface="Calibri"/>
                <a:cs typeface="Calibri"/>
              </a:rPr>
              <a:t> </a:t>
            </a:r>
            <a:r>
              <a:rPr sz="1600" b="1" spc="13" dirty="0">
                <a:solidFill>
                  <a:srgbClr val="616161"/>
                </a:solidFill>
                <a:latin typeface="Calibri"/>
                <a:cs typeface="Calibri"/>
              </a:rPr>
              <a:t>it</a:t>
            </a:r>
            <a:r>
              <a:rPr sz="1600" b="1" spc="133" dirty="0">
                <a:solidFill>
                  <a:srgbClr val="616161"/>
                </a:solidFill>
                <a:latin typeface="Calibri"/>
                <a:cs typeface="Calibri"/>
              </a:rPr>
              <a:t> </a:t>
            </a:r>
            <a:r>
              <a:rPr sz="1600" b="1" spc="13" dirty="0">
                <a:solidFill>
                  <a:srgbClr val="616161"/>
                </a:solidFill>
                <a:latin typeface="Calibri"/>
                <a:cs typeface="Calibri"/>
              </a:rPr>
              <a:t>with</a:t>
            </a:r>
            <a:r>
              <a:rPr sz="1600" b="1" spc="133" dirty="0">
                <a:solidFill>
                  <a:srgbClr val="616161"/>
                </a:solidFill>
                <a:latin typeface="Calibri"/>
                <a:cs typeface="Calibri"/>
              </a:rPr>
              <a:t> </a:t>
            </a:r>
            <a:r>
              <a:rPr sz="1600" b="1" spc="13" dirty="0">
                <a:solidFill>
                  <a:srgbClr val="616161"/>
                </a:solidFill>
                <a:latin typeface="Calibri"/>
                <a:cs typeface="Calibri"/>
              </a:rPr>
              <a:t>in</a:t>
            </a:r>
            <a:r>
              <a:rPr sz="1600" b="1" spc="133" dirty="0">
                <a:solidFill>
                  <a:srgbClr val="616161"/>
                </a:solidFill>
                <a:latin typeface="Calibri"/>
                <a:cs typeface="Calibri"/>
              </a:rPr>
              <a:t> </a:t>
            </a:r>
            <a:r>
              <a:rPr sz="1600" b="1" spc="13" dirty="0">
                <a:solidFill>
                  <a:srgbClr val="616161"/>
                </a:solidFill>
                <a:latin typeface="Calibri"/>
                <a:cs typeface="Calibri"/>
              </a:rPr>
              <a:t>the</a:t>
            </a:r>
            <a:r>
              <a:rPr sz="1600" b="1" spc="140" dirty="0">
                <a:solidFill>
                  <a:srgbClr val="616161"/>
                </a:solidFill>
                <a:latin typeface="Calibri"/>
                <a:cs typeface="Calibri"/>
              </a:rPr>
              <a:t> </a:t>
            </a:r>
            <a:r>
              <a:rPr sz="1600" b="1" spc="-13" dirty="0">
                <a:solidFill>
                  <a:srgbClr val="616161"/>
                </a:solidFill>
                <a:latin typeface="Calibri"/>
                <a:cs typeface="Calibri"/>
              </a:rPr>
              <a:t>future?</a:t>
            </a:r>
            <a:endParaRPr sz="1600" dirty="0">
              <a:latin typeface="Calibri"/>
              <a:cs typeface="Calibri"/>
            </a:endParaRPr>
          </a:p>
          <a:p>
            <a:pPr marL="1104872" marR="48259" lvl="1" indent="-475815">
              <a:buAutoNum type="alphaLcPeriod"/>
              <a:tabLst>
                <a:tab pos="1104872" algn="l"/>
              </a:tabLst>
            </a:pPr>
            <a:r>
              <a:rPr sz="1600" b="1" dirty="0">
                <a:solidFill>
                  <a:srgbClr val="616161"/>
                </a:solidFill>
                <a:latin typeface="Calibri"/>
                <a:cs typeface="Calibri"/>
              </a:rPr>
              <a:t>What</a:t>
            </a:r>
            <a:r>
              <a:rPr sz="1600" b="1" spc="113" dirty="0">
                <a:solidFill>
                  <a:srgbClr val="616161"/>
                </a:solidFill>
                <a:latin typeface="Calibri"/>
                <a:cs typeface="Calibri"/>
              </a:rPr>
              <a:t> </a:t>
            </a:r>
            <a:r>
              <a:rPr sz="1600" b="1" spc="67" dirty="0" err="1">
                <a:solidFill>
                  <a:srgbClr val="616161"/>
                </a:solidFill>
                <a:latin typeface="Calibri"/>
                <a:cs typeface="Calibri"/>
              </a:rPr>
              <a:t>evidence</a:t>
            </a:r>
            <a:r>
              <a:rPr sz="1600" b="1" spc="87" dirty="0" err="1">
                <a:solidFill>
                  <a:srgbClr val="616161"/>
                </a:solidFill>
                <a:latin typeface="Calibri"/>
                <a:cs typeface="Calibri"/>
              </a:rPr>
              <a:t>based</a:t>
            </a:r>
            <a:r>
              <a:rPr sz="1600" b="1" spc="120" dirty="0">
                <a:solidFill>
                  <a:srgbClr val="616161"/>
                </a:solidFill>
                <a:latin typeface="Calibri"/>
                <a:cs typeface="Calibri"/>
              </a:rPr>
              <a:t> </a:t>
            </a:r>
            <a:r>
              <a:rPr sz="1600" b="1" spc="67" dirty="0">
                <a:solidFill>
                  <a:srgbClr val="616161"/>
                </a:solidFill>
                <a:latin typeface="Calibri"/>
                <a:cs typeface="Calibri"/>
              </a:rPr>
              <a:t>programs</a:t>
            </a:r>
            <a:r>
              <a:rPr sz="1600" b="1" spc="120" dirty="0">
                <a:solidFill>
                  <a:srgbClr val="616161"/>
                </a:solidFill>
                <a:latin typeface="Calibri"/>
                <a:cs typeface="Calibri"/>
              </a:rPr>
              <a:t> </a:t>
            </a:r>
            <a:r>
              <a:rPr sz="1600" b="1" dirty="0">
                <a:solidFill>
                  <a:srgbClr val="616161"/>
                </a:solidFill>
                <a:latin typeface="Calibri"/>
                <a:cs typeface="Calibri"/>
              </a:rPr>
              <a:t>are</a:t>
            </a:r>
            <a:r>
              <a:rPr sz="1600" b="1" spc="113" dirty="0">
                <a:solidFill>
                  <a:srgbClr val="616161"/>
                </a:solidFill>
                <a:latin typeface="Calibri"/>
                <a:cs typeface="Calibri"/>
              </a:rPr>
              <a:t> </a:t>
            </a:r>
            <a:r>
              <a:rPr sz="1600" b="1" spc="53" dirty="0">
                <a:solidFill>
                  <a:srgbClr val="616161"/>
                </a:solidFill>
                <a:latin typeface="Calibri"/>
                <a:cs typeface="Calibri"/>
              </a:rPr>
              <a:t>showing </a:t>
            </a:r>
            <a:r>
              <a:rPr sz="1600" b="1" spc="67" dirty="0">
                <a:solidFill>
                  <a:srgbClr val="616161"/>
                </a:solidFill>
                <a:latin typeface="Calibri"/>
                <a:cs typeface="Calibri"/>
              </a:rPr>
              <a:t>evidence</a:t>
            </a:r>
            <a:r>
              <a:rPr sz="1600" b="1" spc="247" dirty="0">
                <a:solidFill>
                  <a:srgbClr val="616161"/>
                </a:solidFill>
                <a:latin typeface="Calibri"/>
                <a:cs typeface="Calibri"/>
              </a:rPr>
              <a:t> </a:t>
            </a:r>
            <a:r>
              <a:rPr sz="1600" b="1" dirty="0">
                <a:solidFill>
                  <a:srgbClr val="616161"/>
                </a:solidFill>
                <a:latin typeface="Calibri"/>
                <a:cs typeface="Calibri"/>
              </a:rPr>
              <a:t>of</a:t>
            </a:r>
            <a:r>
              <a:rPr sz="1600" b="1" spc="253" dirty="0">
                <a:solidFill>
                  <a:srgbClr val="616161"/>
                </a:solidFill>
                <a:latin typeface="Calibri"/>
                <a:cs typeface="Calibri"/>
              </a:rPr>
              <a:t> </a:t>
            </a:r>
            <a:r>
              <a:rPr sz="1600" b="1" dirty="0">
                <a:solidFill>
                  <a:srgbClr val="616161"/>
                </a:solidFill>
                <a:latin typeface="Calibri"/>
                <a:cs typeface="Calibri"/>
              </a:rPr>
              <a:t>improved</a:t>
            </a:r>
            <a:r>
              <a:rPr sz="1600" b="1" spc="247" dirty="0">
                <a:solidFill>
                  <a:srgbClr val="616161"/>
                </a:solidFill>
                <a:latin typeface="Calibri"/>
                <a:cs typeface="Calibri"/>
              </a:rPr>
              <a:t> </a:t>
            </a:r>
            <a:r>
              <a:rPr sz="1600" b="1" dirty="0">
                <a:solidFill>
                  <a:srgbClr val="616161"/>
                </a:solidFill>
                <a:latin typeface="Calibri"/>
                <a:cs typeface="Calibri"/>
              </a:rPr>
              <a:t>student</a:t>
            </a:r>
            <a:r>
              <a:rPr sz="1600" b="1" spc="253" dirty="0">
                <a:solidFill>
                  <a:srgbClr val="616161"/>
                </a:solidFill>
                <a:latin typeface="Calibri"/>
                <a:cs typeface="Calibri"/>
              </a:rPr>
              <a:t> </a:t>
            </a:r>
            <a:r>
              <a:rPr sz="1600" b="1" spc="-13" dirty="0">
                <a:solidFill>
                  <a:srgbClr val="616161"/>
                </a:solidFill>
                <a:latin typeface="Calibri"/>
                <a:cs typeface="Calibri"/>
              </a:rPr>
              <a:t>achievement?</a:t>
            </a:r>
            <a:endParaRPr sz="1600" dirty="0">
              <a:latin typeface="Calibri"/>
              <a:cs typeface="Calibri"/>
            </a:endParaRPr>
          </a:p>
        </p:txBody>
      </p:sp>
      <p:grpSp>
        <p:nvGrpSpPr>
          <p:cNvPr id="6" name="object 6"/>
          <p:cNvGrpSpPr/>
          <p:nvPr/>
        </p:nvGrpSpPr>
        <p:grpSpPr>
          <a:xfrm>
            <a:off x="8325195" y="1485068"/>
            <a:ext cx="1628140" cy="4519505"/>
            <a:chOff x="6243896" y="1113800"/>
            <a:chExt cx="1221105" cy="3389629"/>
          </a:xfrm>
        </p:grpSpPr>
        <p:pic>
          <p:nvPicPr>
            <p:cNvPr id="7" name="object 7"/>
            <p:cNvPicPr/>
            <p:nvPr/>
          </p:nvPicPr>
          <p:blipFill>
            <a:blip r:embed="rId3" cstate="print"/>
            <a:stretch>
              <a:fillRect/>
            </a:stretch>
          </p:blipFill>
          <p:spPr>
            <a:xfrm>
              <a:off x="6243896" y="1113800"/>
              <a:ext cx="1132849" cy="1132849"/>
            </a:xfrm>
            <a:prstGeom prst="rect">
              <a:avLst/>
            </a:prstGeom>
          </p:spPr>
        </p:pic>
        <p:pic>
          <p:nvPicPr>
            <p:cNvPr id="8" name="object 8"/>
            <p:cNvPicPr/>
            <p:nvPr/>
          </p:nvPicPr>
          <p:blipFill>
            <a:blip r:embed="rId4" cstate="print"/>
            <a:stretch>
              <a:fillRect/>
            </a:stretch>
          </p:blipFill>
          <p:spPr>
            <a:xfrm>
              <a:off x="6331900" y="3370500"/>
              <a:ext cx="1132849" cy="1132849"/>
            </a:xfrm>
            <a:prstGeom prst="rect">
              <a:avLst/>
            </a:prstGeom>
          </p:spPr>
        </p:pic>
      </p:grpSp>
      <p:sp>
        <p:nvSpPr>
          <p:cNvPr id="9" name="object 9"/>
          <p:cNvSpPr txBox="1"/>
          <p:nvPr/>
        </p:nvSpPr>
        <p:spPr>
          <a:xfrm>
            <a:off x="7413149" y="3836375"/>
            <a:ext cx="3569547" cy="386430"/>
          </a:xfrm>
          <a:prstGeom prst="rect">
            <a:avLst/>
          </a:prstGeom>
        </p:spPr>
        <p:txBody>
          <a:bodyPr vert="horz" wrap="square" lIns="0" tIns="16933" rIns="0" bIns="0" rtlCol="0">
            <a:spAutoFit/>
          </a:bodyPr>
          <a:lstStyle/>
          <a:p>
            <a:pPr marL="16933" defTabSz="1219170">
              <a:spcBef>
                <a:spcPts val="133"/>
              </a:spcBef>
            </a:pPr>
            <a:r>
              <a:rPr sz="2400" kern="0" spc="93" dirty="0">
                <a:solidFill>
                  <a:srgbClr val="FFFFFF"/>
                </a:solidFill>
                <a:latin typeface="Calibri"/>
                <a:cs typeface="Calibri"/>
              </a:rPr>
              <a:t>Spreadsheet-</a:t>
            </a:r>
            <a:r>
              <a:rPr sz="2400" kern="0" spc="133" dirty="0">
                <a:solidFill>
                  <a:srgbClr val="FFFFFF"/>
                </a:solidFill>
                <a:latin typeface="Calibri"/>
                <a:cs typeface="Calibri"/>
              </a:rPr>
              <a:t> </a:t>
            </a:r>
            <a:r>
              <a:rPr sz="2400" kern="0" dirty="0">
                <a:solidFill>
                  <a:srgbClr val="FFFFFF"/>
                </a:solidFill>
                <a:latin typeface="Calibri"/>
                <a:cs typeface="Calibri"/>
              </a:rPr>
              <a:t>Who</a:t>
            </a:r>
            <a:r>
              <a:rPr sz="2400" kern="0" spc="133" dirty="0">
                <a:solidFill>
                  <a:srgbClr val="FFFFFF"/>
                </a:solidFill>
                <a:latin typeface="Calibri"/>
                <a:cs typeface="Calibri"/>
              </a:rPr>
              <a:t> </a:t>
            </a:r>
            <a:r>
              <a:rPr sz="2400" kern="0" spc="80" dirty="0">
                <a:solidFill>
                  <a:srgbClr val="FFFFFF"/>
                </a:solidFill>
                <a:latin typeface="Calibri"/>
                <a:cs typeface="Calibri"/>
              </a:rPr>
              <a:t>is</a:t>
            </a:r>
            <a:r>
              <a:rPr sz="2400" kern="0" spc="140" dirty="0">
                <a:solidFill>
                  <a:srgbClr val="FFFFFF"/>
                </a:solidFill>
                <a:latin typeface="Calibri"/>
                <a:cs typeface="Calibri"/>
              </a:rPr>
              <a:t> </a:t>
            </a:r>
            <a:r>
              <a:rPr sz="2400" kern="0" spc="-13" dirty="0">
                <a:solidFill>
                  <a:srgbClr val="FFFFFF"/>
                </a:solidFill>
                <a:latin typeface="Calibri"/>
                <a:cs typeface="Calibri"/>
              </a:rPr>
              <a:t>here!</a:t>
            </a:r>
            <a:endParaRPr sz="2400" kern="0">
              <a:solidFill>
                <a:sysClr val="windowText" lastClr="000000"/>
              </a:solidFill>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2C6AB3-167B-391F-F9DC-2AE485B5E68F}"/>
              </a:ext>
            </a:extLst>
          </p:cNvPr>
          <p:cNvSpPr>
            <a:spLocks noGrp="1"/>
          </p:cNvSpPr>
          <p:nvPr>
            <p:ph idx="1"/>
          </p:nvPr>
        </p:nvSpPr>
        <p:spPr/>
        <p:txBody>
          <a:bodyPr/>
          <a:lstStyle/>
          <a:p>
            <a:pPr marL="0" indent="0">
              <a:buNone/>
            </a:pPr>
            <a:r>
              <a:rPr lang="en-US" sz="2000" b="1" spc="-5" dirty="0">
                <a:effectLst/>
                <a:latin typeface="+mn-lt"/>
                <a:ea typeface="Calibri" panose="020F0502020204030204" pitchFamily="34" charset="0"/>
                <a:cs typeface="Times New Roman" panose="02020603050405020304" pitchFamily="18" charset="0"/>
              </a:rPr>
              <a:t>Membership</a:t>
            </a:r>
            <a:endParaRPr lang="en-US" sz="2000" b="1" spc="225" dirty="0">
              <a:effectLst/>
              <a:latin typeface="+mn-lt"/>
              <a:ea typeface="Calibri" panose="020F0502020204030204" pitchFamily="34" charset="0"/>
              <a:cs typeface="Times New Roman" panose="02020603050405020304" pitchFamily="18" charset="0"/>
            </a:endParaRPr>
          </a:p>
          <a:p>
            <a:r>
              <a:rPr lang="en-US" sz="1800" spc="-10" dirty="0">
                <a:effectLst/>
                <a:latin typeface="+mn-lt"/>
                <a:ea typeface="Calibri" panose="020F0502020204030204" pitchFamily="34" charset="0"/>
                <a:cs typeface="Times New Roman" panose="02020603050405020304" pitchFamily="18" charset="0"/>
              </a:rPr>
              <a:t>KAAC </a:t>
            </a:r>
            <a:r>
              <a:rPr lang="en-US" sz="1800" spc="-5" dirty="0">
                <a:effectLst/>
                <a:latin typeface="+mn-lt"/>
                <a:ea typeface="Calibri" panose="020F0502020204030204" pitchFamily="34" charset="0"/>
                <a:cs typeface="Times New Roman" panose="02020603050405020304" pitchFamily="18" charset="0"/>
              </a:rPr>
              <a:t>membership</a:t>
            </a:r>
            <a:r>
              <a:rPr lang="en-US" sz="1800" spc="-15"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will</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consist</a:t>
            </a:r>
            <a:r>
              <a:rPr lang="en-US" sz="1800" spc="-2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of</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33</a:t>
            </a:r>
            <a:r>
              <a:rPr lang="en-US" sz="1800" spc="-2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district</a:t>
            </a:r>
            <a:r>
              <a:rPr lang="en-US" sz="1800" spc="-2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representatives,</a:t>
            </a:r>
            <a:r>
              <a:rPr lang="en-US" sz="1800" spc="-2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KSDE</a:t>
            </a:r>
            <a:r>
              <a:rPr lang="en-US" sz="1800" spc="-25"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staff</a:t>
            </a:r>
            <a:r>
              <a:rPr lang="en-US" sz="1800" spc="10" dirty="0">
                <a:effectLst/>
                <a:latin typeface="+mn-lt"/>
                <a:ea typeface="Calibri" panose="020F0502020204030204" pitchFamily="34" charset="0"/>
                <a:cs typeface="Times New Roman" panose="02020603050405020304" pitchFamily="18" charset="0"/>
              </a:rPr>
              <a:t> </a:t>
            </a:r>
            <a:r>
              <a:rPr lang="en-US" sz="1800" spc="-10" dirty="0">
                <a:effectLst/>
                <a:latin typeface="+mn-lt"/>
                <a:ea typeface="Calibri" panose="020F0502020204030204" pitchFamily="34" charset="0"/>
                <a:cs typeface="Times New Roman" panose="02020603050405020304" pitchFamily="18" charset="0"/>
              </a:rPr>
              <a:t>with</a:t>
            </a:r>
            <a:r>
              <a:rPr lang="en-US" sz="1800" spc="-15" dirty="0">
                <a:effectLst/>
                <a:latin typeface="+mn-lt"/>
                <a:ea typeface="Calibri" panose="020F0502020204030204" pitchFamily="34" charset="0"/>
                <a:cs typeface="Times New Roman" panose="02020603050405020304" pitchFamily="18" charset="0"/>
              </a:rPr>
              <a:t> </a:t>
            </a:r>
            <a:r>
              <a:rPr lang="en-US" sz="1800" spc="-10" dirty="0">
                <a:effectLst/>
                <a:latin typeface="+mn-lt"/>
                <a:ea typeface="Calibri" panose="020F0502020204030204" pitchFamily="34" charset="0"/>
                <a:cs typeface="Times New Roman" panose="02020603050405020304" pitchFamily="18" charset="0"/>
              </a:rPr>
              <a:t>assessment</a:t>
            </a:r>
            <a:r>
              <a:rPr lang="en-US" sz="1800" spc="385"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responsibilities, and</a:t>
            </a:r>
            <a:r>
              <a:rPr lang="en-US" sz="1800" spc="-15" dirty="0">
                <a:effectLst/>
                <a:latin typeface="+mn-lt"/>
                <a:ea typeface="Calibri" panose="020F0502020204030204" pitchFamily="34" charset="0"/>
                <a:cs typeface="Times New Roman" panose="02020603050405020304" pitchFamily="18" charset="0"/>
              </a:rPr>
              <a:t> </a:t>
            </a:r>
            <a:r>
              <a:rPr lang="en-US" sz="1800" spc="-10" dirty="0">
                <a:effectLst/>
                <a:latin typeface="+mn-lt"/>
                <a:ea typeface="Calibri" panose="020F0502020204030204" pitchFamily="34" charset="0"/>
                <a:cs typeface="Times New Roman" panose="02020603050405020304" pitchFamily="18" charset="0"/>
              </a:rPr>
              <a:t>a </a:t>
            </a:r>
            <a:r>
              <a:rPr lang="en-US" sz="1800" spc="-5" dirty="0">
                <a:effectLst/>
                <a:latin typeface="+mn-lt"/>
                <a:ea typeface="Calibri" panose="020F0502020204030204" pitchFamily="34" charset="0"/>
                <a:cs typeface="Times New Roman" panose="02020603050405020304" pitchFamily="18" charset="0"/>
              </a:rPr>
              <a:t>representative</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from </a:t>
            </a:r>
            <a:r>
              <a:rPr lang="en-US" sz="1800" spc="-10" dirty="0">
                <a:effectLst/>
                <a:latin typeface="+mn-lt"/>
                <a:ea typeface="Calibri" panose="020F0502020204030204" pitchFamily="34" charset="0"/>
                <a:cs typeface="Times New Roman" panose="02020603050405020304" pitchFamily="18" charset="0"/>
              </a:rPr>
              <a:t>Kansas</a:t>
            </a:r>
            <a:r>
              <a:rPr lang="en-US" sz="1800" spc="-20" dirty="0">
                <a:effectLst/>
                <a:latin typeface="+mn-lt"/>
                <a:ea typeface="Calibri" panose="020F0502020204030204" pitchFamily="34" charset="0"/>
                <a:cs typeface="Times New Roman" panose="02020603050405020304" pitchFamily="18" charset="0"/>
              </a:rPr>
              <a:t> </a:t>
            </a:r>
            <a:r>
              <a:rPr lang="en-US" sz="1800" spc="-10" dirty="0">
                <a:effectLst/>
                <a:latin typeface="+mn-lt"/>
                <a:ea typeface="Calibri" panose="020F0502020204030204" pitchFamily="34" charset="0"/>
                <a:cs typeface="Times New Roman" panose="02020603050405020304" pitchFamily="18" charset="0"/>
              </a:rPr>
              <a:t>State </a:t>
            </a:r>
            <a:r>
              <a:rPr lang="en-US" sz="1800" spc="-5" dirty="0">
                <a:effectLst/>
                <a:latin typeface="+mn-lt"/>
                <a:ea typeface="Calibri" panose="020F0502020204030204" pitchFamily="34" charset="0"/>
                <a:cs typeface="Times New Roman" panose="02020603050405020304" pitchFamily="18" charset="0"/>
              </a:rPr>
              <a:t>School</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for</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the</a:t>
            </a:r>
            <a:r>
              <a:rPr lang="en-US" sz="1800" spc="-10" dirty="0">
                <a:effectLst/>
                <a:latin typeface="+mn-lt"/>
                <a:ea typeface="Calibri" panose="020F0502020204030204" pitchFamily="34" charset="0"/>
                <a:cs typeface="Times New Roman" panose="02020603050405020304" pitchFamily="18" charset="0"/>
              </a:rPr>
              <a:t> Deaf</a:t>
            </a:r>
            <a:r>
              <a:rPr lang="en-US" sz="1800" spc="-15" dirty="0">
                <a:effectLst/>
                <a:latin typeface="+mn-lt"/>
                <a:ea typeface="Calibri" panose="020F0502020204030204" pitchFamily="34" charset="0"/>
                <a:cs typeface="Times New Roman" panose="02020603050405020304" pitchFamily="18" charset="0"/>
              </a:rPr>
              <a:t> </a:t>
            </a:r>
            <a:r>
              <a:rPr lang="en-US" sz="1800" spc="-5" dirty="0">
                <a:latin typeface="+mn-lt"/>
                <a:ea typeface="Calibri" panose="020F0502020204030204" pitchFamily="34" charset="0"/>
                <a:cs typeface="Times New Roman" panose="02020603050405020304" pitchFamily="18" charset="0"/>
              </a:rPr>
              <a:t>or </a:t>
            </a:r>
            <a:r>
              <a:rPr lang="en-US" sz="1800" spc="-10" dirty="0">
                <a:effectLst/>
                <a:latin typeface="+mn-lt"/>
                <a:ea typeface="Calibri" panose="020F0502020204030204" pitchFamily="34" charset="0"/>
                <a:cs typeface="Times New Roman" panose="02020603050405020304" pitchFamily="18" charset="0"/>
              </a:rPr>
              <a:t>Kansas</a:t>
            </a:r>
            <a:r>
              <a:rPr lang="en-US" sz="1800" spc="-20" dirty="0">
                <a:effectLst/>
                <a:latin typeface="+mn-lt"/>
                <a:ea typeface="Calibri" panose="020F0502020204030204" pitchFamily="34" charset="0"/>
                <a:cs typeface="Times New Roman" panose="02020603050405020304" pitchFamily="18" charset="0"/>
              </a:rPr>
              <a:t> </a:t>
            </a:r>
            <a:r>
              <a:rPr lang="en-US" sz="1800" spc="-10" dirty="0">
                <a:effectLst/>
                <a:latin typeface="+mn-lt"/>
                <a:ea typeface="Calibri" panose="020F0502020204030204" pitchFamily="34" charset="0"/>
                <a:cs typeface="Times New Roman" panose="02020603050405020304" pitchFamily="18" charset="0"/>
              </a:rPr>
              <a:t>State </a:t>
            </a:r>
            <a:r>
              <a:rPr lang="en-US" sz="1800" spc="-5" dirty="0">
                <a:effectLst/>
                <a:latin typeface="+mn-lt"/>
                <a:ea typeface="Calibri" panose="020F0502020204030204" pitchFamily="34" charset="0"/>
                <a:cs typeface="Times New Roman" panose="02020603050405020304" pitchFamily="18" charset="0"/>
              </a:rPr>
              <a:t>School</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for</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the</a:t>
            </a:r>
            <a:r>
              <a:rPr lang="en-US" sz="1800" spc="15" dirty="0">
                <a:effectLst/>
                <a:latin typeface="+mn-lt"/>
                <a:ea typeface="Calibri" panose="020F0502020204030204" pitchFamily="34" charset="0"/>
                <a:cs typeface="Times New Roman" panose="02020603050405020304" pitchFamily="18" charset="0"/>
              </a:rPr>
              <a:t> </a:t>
            </a:r>
            <a:r>
              <a:rPr lang="en-US" sz="1800" spc="-10" dirty="0">
                <a:effectLst/>
                <a:latin typeface="+mn-lt"/>
                <a:ea typeface="Calibri" panose="020F0502020204030204" pitchFamily="34" charset="0"/>
                <a:cs typeface="Times New Roman" panose="02020603050405020304" pitchFamily="18" charset="0"/>
              </a:rPr>
              <a:t>Blind.</a:t>
            </a:r>
            <a:r>
              <a:rPr lang="en-US" sz="1800" spc="235" dirty="0">
                <a:effectLst/>
                <a:latin typeface="+mn-lt"/>
                <a:ea typeface="Calibri" panose="020F0502020204030204" pitchFamily="34" charset="0"/>
                <a:cs typeface="Times New Roman" panose="02020603050405020304" pitchFamily="18" charset="0"/>
              </a:rPr>
              <a:t> </a:t>
            </a:r>
          </a:p>
          <a:p>
            <a:r>
              <a:rPr lang="en-US" sz="1800" spc="-5" dirty="0">
                <a:effectLst/>
                <a:latin typeface="+mn-lt"/>
                <a:ea typeface="Calibri" panose="020F0502020204030204" pitchFamily="34" charset="0"/>
                <a:cs typeface="Times New Roman" panose="02020603050405020304" pitchFamily="18" charset="0"/>
              </a:rPr>
              <a:t>District</a:t>
            </a:r>
            <a:r>
              <a:rPr lang="en-US" sz="1800" spc="-2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representatives</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should</a:t>
            </a:r>
            <a:r>
              <a:rPr lang="en-US" sz="1800" spc="-15"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have</a:t>
            </a:r>
            <a:r>
              <a:rPr lang="en-US" sz="1800" spc="-10" dirty="0">
                <a:effectLst/>
                <a:latin typeface="+mn-lt"/>
                <a:ea typeface="Calibri" panose="020F0502020204030204" pitchFamily="34" charset="0"/>
                <a:cs typeface="Times New Roman" panose="02020603050405020304" pitchFamily="18" charset="0"/>
              </a:rPr>
              <a:t> a </a:t>
            </a:r>
            <a:r>
              <a:rPr lang="en-US" sz="1800" spc="-5" dirty="0">
                <a:effectLst/>
                <a:latin typeface="+mn-lt"/>
                <a:ea typeface="Calibri" panose="020F0502020204030204" pitchFamily="34" charset="0"/>
                <a:cs typeface="Times New Roman" panose="02020603050405020304" pitchFamily="18" charset="0"/>
              </a:rPr>
              <a:t>minimum of</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two</a:t>
            </a:r>
            <a:r>
              <a:rPr lang="en-US" sz="1800" spc="-15"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full</a:t>
            </a:r>
            <a:r>
              <a:rPr lang="en-US" sz="1800" spc="-10" dirty="0">
                <a:effectLst/>
                <a:latin typeface="+mn-lt"/>
                <a:ea typeface="Calibri" panose="020F0502020204030204" pitchFamily="34" charset="0"/>
                <a:cs typeface="Times New Roman" panose="02020603050405020304" pitchFamily="18" charset="0"/>
              </a:rPr>
              <a:t> years of</a:t>
            </a:r>
            <a:r>
              <a:rPr lang="en-US" sz="1800" spc="3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experience</a:t>
            </a:r>
            <a:r>
              <a:rPr lang="en-US" sz="1800" spc="-10" dirty="0">
                <a:effectLst/>
                <a:latin typeface="+mn-lt"/>
                <a:ea typeface="Calibri" panose="020F0502020204030204" pitchFamily="34" charset="0"/>
                <a:cs typeface="Times New Roman" panose="02020603050405020304" pitchFamily="18" charset="0"/>
              </a:rPr>
              <a:t> as a</a:t>
            </a:r>
            <a:r>
              <a:rPr lang="en-US" sz="1800" spc="295"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District</a:t>
            </a:r>
            <a:r>
              <a:rPr lang="en-US" sz="1800" spc="-2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Test</a:t>
            </a:r>
            <a:r>
              <a:rPr lang="en-US" sz="1800" spc="-2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Coordinator.</a:t>
            </a:r>
            <a:r>
              <a:rPr lang="en-US" sz="1800" spc="-10" dirty="0">
                <a:effectLst/>
                <a:latin typeface="+mn-lt"/>
                <a:ea typeface="Calibri" panose="020F0502020204030204" pitchFamily="34" charset="0"/>
                <a:cs typeface="Times New Roman" panose="02020603050405020304" pitchFamily="18" charset="0"/>
              </a:rPr>
              <a:t> </a:t>
            </a:r>
            <a:r>
              <a:rPr lang="en-US" sz="1800" spc="10" dirty="0">
                <a:effectLst/>
                <a:latin typeface="+mn-lt"/>
                <a:ea typeface="Calibri" panose="020F0502020204030204" pitchFamily="34" charset="0"/>
                <a:cs typeface="Times New Roman" panose="02020603050405020304" pitchFamily="18" charset="0"/>
              </a:rPr>
              <a:t> </a:t>
            </a:r>
          </a:p>
          <a:p>
            <a:r>
              <a:rPr lang="en-US" sz="1800" spc="-5" dirty="0">
                <a:effectLst/>
                <a:latin typeface="+mn-lt"/>
                <a:ea typeface="Calibri" panose="020F0502020204030204" pitchFamily="34" charset="0"/>
                <a:cs typeface="Times New Roman" panose="02020603050405020304" pitchFamily="18" charset="0"/>
              </a:rPr>
              <a:t>Except</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for</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the</a:t>
            </a:r>
            <a:r>
              <a:rPr lang="en-US" sz="1800" spc="-10" dirty="0">
                <a:effectLst/>
                <a:latin typeface="+mn-lt"/>
                <a:ea typeface="Calibri" panose="020F0502020204030204" pitchFamily="34" charset="0"/>
                <a:cs typeface="Times New Roman" panose="02020603050405020304" pitchFamily="18" charset="0"/>
              </a:rPr>
              <a:t> six largest</a:t>
            </a:r>
            <a:r>
              <a:rPr lang="en-US" sz="1800" spc="-20" dirty="0">
                <a:effectLst/>
                <a:latin typeface="+mn-lt"/>
                <a:ea typeface="Calibri" panose="020F0502020204030204" pitchFamily="34" charset="0"/>
                <a:cs typeface="Times New Roman" panose="02020603050405020304" pitchFamily="18" charset="0"/>
              </a:rPr>
              <a:t> </a:t>
            </a:r>
            <a:r>
              <a:rPr lang="en-US" sz="1800" spc="-10" dirty="0">
                <a:effectLst/>
                <a:latin typeface="+mn-lt"/>
                <a:ea typeface="Calibri" panose="020F0502020204030204" pitchFamily="34" charset="0"/>
                <a:cs typeface="Times New Roman" panose="02020603050405020304" pitchFamily="18" charset="0"/>
              </a:rPr>
              <a:t>school </a:t>
            </a:r>
            <a:r>
              <a:rPr lang="en-US" sz="1800" spc="-5" dirty="0">
                <a:effectLst/>
                <a:latin typeface="+mn-lt"/>
                <a:ea typeface="Calibri" panose="020F0502020204030204" pitchFamily="34" charset="0"/>
                <a:cs typeface="Times New Roman" panose="02020603050405020304" pitchFamily="18" charset="0"/>
              </a:rPr>
              <a:t>districts,</a:t>
            </a:r>
            <a:r>
              <a:rPr lang="en-US" sz="1800" spc="-25"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each</a:t>
            </a:r>
            <a:r>
              <a:rPr lang="en-US" sz="1800" spc="5" dirty="0">
                <a:effectLst/>
                <a:latin typeface="+mn-lt"/>
                <a:ea typeface="Calibri" panose="020F0502020204030204" pitchFamily="34" charset="0"/>
                <a:cs typeface="Times New Roman" panose="02020603050405020304" pitchFamily="18" charset="0"/>
              </a:rPr>
              <a:t> </a:t>
            </a:r>
            <a:r>
              <a:rPr lang="en-US" sz="1800" spc="-10" dirty="0">
                <a:effectLst/>
                <a:latin typeface="+mn-lt"/>
                <a:ea typeface="Calibri" panose="020F0502020204030204" pitchFamily="34" charset="0"/>
                <a:cs typeface="Times New Roman" panose="02020603050405020304" pitchFamily="18" charset="0"/>
              </a:rPr>
              <a:t>KAAC </a:t>
            </a:r>
            <a:r>
              <a:rPr lang="en-US" sz="1800" spc="-5" dirty="0">
                <a:effectLst/>
                <a:latin typeface="+mn-lt"/>
                <a:ea typeface="Calibri" panose="020F0502020204030204" pitchFamily="34" charset="0"/>
                <a:cs typeface="Times New Roman" panose="02020603050405020304" pitchFamily="18" charset="0"/>
              </a:rPr>
              <a:t>member</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serves</a:t>
            </a:r>
            <a:r>
              <a:rPr lang="en-US" sz="1800" spc="-10" dirty="0">
                <a:effectLst/>
                <a:latin typeface="+mn-lt"/>
                <a:ea typeface="Calibri" panose="020F0502020204030204" pitchFamily="34" charset="0"/>
                <a:cs typeface="Times New Roman" panose="02020603050405020304" pitchFamily="18" charset="0"/>
              </a:rPr>
              <a:t> a </a:t>
            </a:r>
            <a:r>
              <a:rPr lang="en-US" sz="1800" spc="-5" dirty="0">
                <a:effectLst/>
                <a:latin typeface="+mn-lt"/>
                <a:ea typeface="Calibri" panose="020F0502020204030204" pitchFamily="34" charset="0"/>
                <a:cs typeface="Times New Roman" panose="02020603050405020304" pitchFamily="18" charset="0"/>
              </a:rPr>
              <a:t>three-year</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term and</a:t>
            </a:r>
            <a:r>
              <a:rPr lang="en-US" sz="1800" spc="275" dirty="0">
                <a:effectLst/>
                <a:latin typeface="+mn-lt"/>
                <a:ea typeface="Calibri" panose="020F0502020204030204" pitchFamily="34" charset="0"/>
                <a:cs typeface="Times New Roman" panose="02020603050405020304" pitchFamily="18" charset="0"/>
              </a:rPr>
              <a:t> </a:t>
            </a:r>
            <a:r>
              <a:rPr lang="en-US" sz="1800" spc="-10" dirty="0">
                <a:effectLst/>
                <a:latin typeface="+mn-lt"/>
                <a:ea typeface="Calibri" panose="020F0502020204030204" pitchFamily="34" charset="0"/>
                <a:cs typeface="Times New Roman" panose="02020603050405020304" pitchFamily="18" charset="0"/>
              </a:rPr>
              <a:t>may </a:t>
            </a:r>
            <a:r>
              <a:rPr lang="en-US" sz="1800" spc="-5" dirty="0">
                <a:effectLst/>
                <a:latin typeface="+mn-lt"/>
                <a:ea typeface="Calibri" panose="020F0502020204030204" pitchFamily="34" charset="0"/>
                <a:cs typeface="Times New Roman" panose="02020603050405020304" pitchFamily="18" charset="0"/>
              </a:rPr>
              <a:t>serve</a:t>
            </a:r>
            <a:r>
              <a:rPr lang="en-US" sz="1800" spc="-10" dirty="0">
                <a:effectLst/>
                <a:latin typeface="+mn-lt"/>
                <a:ea typeface="Calibri" panose="020F0502020204030204" pitchFamily="34" charset="0"/>
                <a:cs typeface="Times New Roman" panose="02020603050405020304" pitchFamily="18" charset="0"/>
              </a:rPr>
              <a:t> a </a:t>
            </a:r>
            <a:r>
              <a:rPr lang="en-US" sz="1800" spc="-5" dirty="0">
                <a:effectLst/>
                <a:latin typeface="+mn-lt"/>
                <a:ea typeface="Calibri" panose="020F0502020204030204" pitchFamily="34" charset="0"/>
                <a:cs typeface="Times New Roman" panose="02020603050405020304" pitchFamily="18" charset="0"/>
              </a:rPr>
              <a:t>maximum of</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two</a:t>
            </a:r>
            <a:r>
              <a:rPr lang="en-US" sz="1800" spc="-15" dirty="0">
                <a:effectLst/>
                <a:latin typeface="+mn-lt"/>
                <a:ea typeface="Calibri" panose="020F0502020204030204" pitchFamily="34" charset="0"/>
                <a:cs typeface="Times New Roman" panose="02020603050405020304" pitchFamily="18" charset="0"/>
              </a:rPr>
              <a:t> </a:t>
            </a:r>
            <a:r>
              <a:rPr lang="en-US" sz="1800" spc="-10" dirty="0">
                <a:effectLst/>
                <a:latin typeface="+mn-lt"/>
                <a:ea typeface="Calibri" panose="020F0502020204030204" pitchFamily="34" charset="0"/>
                <a:cs typeface="Times New Roman" panose="02020603050405020304" pitchFamily="18" charset="0"/>
              </a:rPr>
              <a:t>consecutive </a:t>
            </a:r>
            <a:r>
              <a:rPr lang="en-US" sz="1800" spc="-5" dirty="0">
                <a:effectLst/>
                <a:latin typeface="+mn-lt"/>
                <a:ea typeface="Calibri" panose="020F0502020204030204" pitchFamily="34" charset="0"/>
                <a:cs typeface="Times New Roman" panose="02020603050405020304" pitchFamily="18" charset="0"/>
              </a:rPr>
              <a:t>terms</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on</a:t>
            </a:r>
            <a:r>
              <a:rPr lang="en-US" sz="1800" spc="-15"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KAAC.</a:t>
            </a:r>
            <a:r>
              <a:rPr lang="en-US" sz="1800" spc="235" dirty="0">
                <a:effectLst/>
                <a:latin typeface="+mn-lt"/>
                <a:ea typeface="Calibri" panose="020F0502020204030204" pitchFamily="34" charset="0"/>
                <a:cs typeface="Times New Roman" panose="02020603050405020304" pitchFamily="18" charset="0"/>
              </a:rPr>
              <a:t> </a:t>
            </a:r>
          </a:p>
          <a:p>
            <a:r>
              <a:rPr lang="en-US" sz="1800" spc="-5" dirty="0">
                <a:effectLst/>
                <a:latin typeface="+mn-lt"/>
                <a:ea typeface="Calibri" panose="020F0502020204030204" pitchFamily="34" charset="0"/>
                <a:cs typeface="Times New Roman" panose="02020603050405020304" pitchFamily="18" charset="0"/>
              </a:rPr>
              <a:t>Collectively,</a:t>
            </a:r>
            <a:r>
              <a:rPr lang="en-US" sz="1800" spc="-25"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KAAC</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represents</a:t>
            </a:r>
            <a:r>
              <a:rPr lang="en-US" sz="1800" spc="-10" dirty="0">
                <a:effectLst/>
                <a:latin typeface="+mn-lt"/>
                <a:ea typeface="Calibri" panose="020F0502020204030204" pitchFamily="34" charset="0"/>
                <a:cs typeface="Times New Roman" panose="02020603050405020304" pitchFamily="18" charset="0"/>
              </a:rPr>
              <a:t> all school </a:t>
            </a:r>
            <a:r>
              <a:rPr lang="en-US" sz="1800" spc="-5" dirty="0">
                <a:effectLst/>
                <a:latin typeface="+mn-lt"/>
                <a:ea typeface="Calibri" panose="020F0502020204030204" pitchFamily="34" charset="0"/>
                <a:cs typeface="Times New Roman" panose="02020603050405020304" pitchFamily="18" charset="0"/>
              </a:rPr>
              <a:t>districts</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and</a:t>
            </a:r>
            <a:r>
              <a:rPr lang="en-US" sz="1800" spc="-10" dirty="0">
                <a:effectLst/>
                <a:latin typeface="+mn-lt"/>
                <a:ea typeface="Calibri" panose="020F0502020204030204" pitchFamily="34" charset="0"/>
                <a:cs typeface="Times New Roman" panose="02020603050405020304" pitchFamily="18" charset="0"/>
              </a:rPr>
              <a:t> area </a:t>
            </a:r>
            <a:r>
              <a:rPr lang="en-US" sz="1800" spc="-5" dirty="0">
                <a:effectLst/>
                <a:latin typeface="+mn-lt"/>
                <a:ea typeface="Calibri" panose="020F0502020204030204" pitchFamily="34" charset="0"/>
                <a:cs typeface="Times New Roman" panose="02020603050405020304" pitchFamily="18" charset="0"/>
              </a:rPr>
              <a:t>of</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the</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state.</a:t>
            </a:r>
            <a:r>
              <a:rPr lang="en-US" sz="1800" spc="235"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KSDE</a:t>
            </a:r>
            <a:r>
              <a:rPr lang="en-US" sz="1800" spc="-10" dirty="0">
                <a:effectLst/>
                <a:latin typeface="+mn-lt"/>
                <a:ea typeface="Calibri" panose="020F0502020204030204" pitchFamily="34" charset="0"/>
                <a:cs typeface="Times New Roman" panose="02020603050405020304" pitchFamily="18" charset="0"/>
              </a:rPr>
              <a:t> may </a:t>
            </a:r>
            <a:r>
              <a:rPr lang="en-US" sz="1800" spc="-5" dirty="0">
                <a:effectLst/>
                <a:latin typeface="+mn-lt"/>
                <a:ea typeface="Calibri" panose="020F0502020204030204" pitchFamily="34" charset="0"/>
                <a:cs typeface="Times New Roman" panose="02020603050405020304" pitchFamily="18" charset="0"/>
              </a:rPr>
              <a:t>add</a:t>
            </a:r>
            <a:r>
              <a:rPr lang="en-US" sz="1800" spc="-15"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additional representatives</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to</a:t>
            </a:r>
            <a:r>
              <a:rPr lang="en-US" sz="1800" spc="-15"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assure</a:t>
            </a:r>
            <a:r>
              <a:rPr lang="en-US" sz="1800" spc="-10" dirty="0">
                <a:effectLst/>
                <a:latin typeface="+mn-lt"/>
                <a:ea typeface="Calibri" panose="020F0502020204030204" pitchFamily="34" charset="0"/>
                <a:cs typeface="Times New Roman" panose="02020603050405020304" pitchFamily="18" charset="0"/>
              </a:rPr>
              <a:t> KAAC </a:t>
            </a:r>
            <a:r>
              <a:rPr lang="en-US" sz="1800" spc="-5" dirty="0">
                <a:effectLst/>
                <a:latin typeface="+mn-lt"/>
                <a:ea typeface="Calibri" panose="020F0502020204030204" pitchFamily="34" charset="0"/>
                <a:cs typeface="Times New Roman" panose="02020603050405020304" pitchFamily="18" charset="0"/>
              </a:rPr>
              <a:t>adequately</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responds</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to</a:t>
            </a:r>
            <a:r>
              <a:rPr lang="en-US" sz="1800" spc="-15" dirty="0">
                <a:effectLst/>
                <a:latin typeface="+mn-lt"/>
                <a:ea typeface="Calibri" panose="020F0502020204030204" pitchFamily="34" charset="0"/>
                <a:cs typeface="Times New Roman" panose="02020603050405020304" pitchFamily="18" charset="0"/>
              </a:rPr>
              <a:t> </a:t>
            </a:r>
            <a:r>
              <a:rPr lang="en-US" sz="1800" spc="-10" dirty="0">
                <a:effectLst/>
                <a:latin typeface="+mn-lt"/>
                <a:ea typeface="Calibri" panose="020F0502020204030204" pitchFamily="34" charset="0"/>
                <a:cs typeface="Times New Roman" panose="02020603050405020304" pitchFamily="18" charset="0"/>
              </a:rPr>
              <a:t>the testing </a:t>
            </a:r>
            <a:r>
              <a:rPr lang="en-US" sz="1800" spc="-5" dirty="0">
                <a:effectLst/>
                <a:latin typeface="+mn-lt"/>
                <a:ea typeface="Calibri" panose="020F0502020204030204" pitchFamily="34" charset="0"/>
                <a:cs typeface="Times New Roman" panose="02020603050405020304" pitchFamily="18" charset="0"/>
              </a:rPr>
              <a:t>needs</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of</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special population</a:t>
            </a:r>
            <a:r>
              <a:rPr lang="en-US" sz="1800" spc="-15"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students</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(ELs</a:t>
            </a:r>
            <a:r>
              <a:rPr lang="en-US" sz="1800" spc="-10"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and</a:t>
            </a:r>
            <a:r>
              <a:rPr lang="en-US" sz="1800" spc="-15" dirty="0">
                <a:effectLst/>
                <a:latin typeface="+mn-lt"/>
                <a:ea typeface="Calibri" panose="020F0502020204030204" pitchFamily="34" charset="0"/>
                <a:cs typeface="Times New Roman" panose="02020603050405020304" pitchFamily="18" charset="0"/>
              </a:rPr>
              <a:t> </a:t>
            </a:r>
            <a:r>
              <a:rPr lang="en-US" sz="1800" spc="-5" dirty="0">
                <a:effectLst/>
                <a:latin typeface="+mn-lt"/>
                <a:ea typeface="Calibri" panose="020F0502020204030204" pitchFamily="34" charset="0"/>
                <a:cs typeface="Times New Roman" panose="02020603050405020304" pitchFamily="18" charset="0"/>
              </a:rPr>
              <a:t>disabled</a:t>
            </a:r>
            <a:r>
              <a:rPr lang="en-US" sz="1800" spc="-15" dirty="0">
                <a:effectLst/>
                <a:latin typeface="+mn-lt"/>
                <a:ea typeface="Calibri" panose="020F0502020204030204" pitchFamily="34" charset="0"/>
                <a:cs typeface="Times New Roman" panose="02020603050405020304" pitchFamily="18" charset="0"/>
              </a:rPr>
              <a:t> </a:t>
            </a:r>
            <a:r>
              <a:rPr lang="en-US" sz="1800" spc="-10" dirty="0">
                <a:effectLst/>
                <a:latin typeface="+mn-lt"/>
                <a:ea typeface="Calibri" panose="020F0502020204030204" pitchFamily="34" charset="0"/>
                <a:cs typeface="Times New Roman" panose="02020603050405020304" pitchFamily="18" charset="0"/>
              </a:rPr>
              <a:t>students).</a:t>
            </a:r>
          </a:p>
          <a:p>
            <a:endParaRPr lang="en-US" dirty="0"/>
          </a:p>
        </p:txBody>
      </p:sp>
      <p:sp>
        <p:nvSpPr>
          <p:cNvPr id="3" name="Title 2">
            <a:extLst>
              <a:ext uri="{FF2B5EF4-FFF2-40B4-BE49-F238E27FC236}">
                <a16:creationId xmlns:a16="http://schemas.microsoft.com/office/drawing/2014/main" id="{1A00809B-0F86-4834-0E1F-5093B973ED9B}"/>
              </a:ext>
            </a:extLst>
          </p:cNvPr>
          <p:cNvSpPr>
            <a:spLocks noGrp="1"/>
          </p:cNvSpPr>
          <p:nvPr>
            <p:ph type="title"/>
          </p:nvPr>
        </p:nvSpPr>
        <p:spPr/>
        <p:txBody>
          <a:bodyPr/>
          <a:lstStyle/>
          <a:p>
            <a:r>
              <a:rPr lang="en-US" dirty="0"/>
              <a:t>Kansas Assessment Advisory Council</a:t>
            </a:r>
          </a:p>
        </p:txBody>
      </p:sp>
    </p:spTree>
    <p:extLst>
      <p:ext uri="{BB962C8B-B14F-4D97-AF65-F5344CB8AC3E}">
        <p14:creationId xmlns:p14="http://schemas.microsoft.com/office/powerpoint/2010/main" val="2126636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FEB247-88FF-9344-2B91-BB1752805572}"/>
              </a:ext>
            </a:extLst>
          </p:cNvPr>
          <p:cNvPicPr>
            <a:picLocks noGrp="1" noChangeAspect="1"/>
          </p:cNvPicPr>
          <p:nvPr>
            <p:ph idx="1"/>
          </p:nvPr>
        </p:nvPicPr>
        <p:blipFill>
          <a:blip r:embed="rId2"/>
          <a:stretch>
            <a:fillRect/>
          </a:stretch>
        </p:blipFill>
        <p:spPr>
          <a:xfrm>
            <a:off x="1557338" y="1690687"/>
            <a:ext cx="8986837" cy="4410075"/>
          </a:xfrm>
        </p:spPr>
      </p:pic>
      <p:sp>
        <p:nvSpPr>
          <p:cNvPr id="3" name="Title 2">
            <a:extLst>
              <a:ext uri="{FF2B5EF4-FFF2-40B4-BE49-F238E27FC236}">
                <a16:creationId xmlns:a16="http://schemas.microsoft.com/office/drawing/2014/main" id="{1A00809B-0F86-4834-0E1F-5093B973ED9B}"/>
              </a:ext>
            </a:extLst>
          </p:cNvPr>
          <p:cNvSpPr>
            <a:spLocks noGrp="1"/>
          </p:cNvSpPr>
          <p:nvPr>
            <p:ph type="title"/>
          </p:nvPr>
        </p:nvSpPr>
        <p:spPr/>
        <p:txBody>
          <a:bodyPr/>
          <a:lstStyle/>
          <a:p>
            <a:r>
              <a:rPr lang="en-US" dirty="0"/>
              <a:t>KAAC Member Representation</a:t>
            </a:r>
          </a:p>
        </p:txBody>
      </p:sp>
    </p:spTree>
    <p:extLst>
      <p:ext uri="{BB962C8B-B14F-4D97-AF65-F5344CB8AC3E}">
        <p14:creationId xmlns:p14="http://schemas.microsoft.com/office/powerpoint/2010/main" val="3674378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2C6AB3-167B-391F-F9DC-2AE485B5E68F}"/>
              </a:ext>
            </a:extLst>
          </p:cNvPr>
          <p:cNvSpPr>
            <a:spLocks noGrp="1"/>
          </p:cNvSpPr>
          <p:nvPr>
            <p:ph idx="1"/>
          </p:nvPr>
        </p:nvSpPr>
        <p:spPr/>
        <p:txBody>
          <a:bodyPr/>
          <a:lstStyle/>
          <a:p>
            <a:r>
              <a:rPr lang="en-US" dirty="0"/>
              <a:t>Federal requirement for large scale standardized assessment.</a:t>
            </a:r>
          </a:p>
          <a:p>
            <a:r>
              <a:rPr lang="en-US" dirty="0"/>
              <a:t>7 national assessment experts provide guidance on peer review, assessment development, reporting, reliability, etc.</a:t>
            </a:r>
          </a:p>
          <a:p>
            <a:r>
              <a:rPr lang="en-US" dirty="0"/>
              <a:t>Meet 3 times a year in-person</a:t>
            </a:r>
          </a:p>
          <a:p>
            <a:r>
              <a:rPr lang="en-US" dirty="0"/>
              <a:t>Appointed KAAC member attends</a:t>
            </a:r>
          </a:p>
          <a:p>
            <a:r>
              <a:rPr lang="en-US" dirty="0"/>
              <a:t>Members from AAI attend/present</a:t>
            </a:r>
          </a:p>
          <a:p>
            <a:r>
              <a:rPr lang="en-US" dirty="0"/>
              <a:t>Assessment staff from KSDE</a:t>
            </a:r>
          </a:p>
          <a:p>
            <a:endParaRPr lang="en-US" dirty="0"/>
          </a:p>
        </p:txBody>
      </p:sp>
      <p:sp>
        <p:nvSpPr>
          <p:cNvPr id="3" name="Title 2">
            <a:extLst>
              <a:ext uri="{FF2B5EF4-FFF2-40B4-BE49-F238E27FC236}">
                <a16:creationId xmlns:a16="http://schemas.microsoft.com/office/drawing/2014/main" id="{1A00809B-0F86-4834-0E1F-5093B973ED9B}"/>
              </a:ext>
            </a:extLst>
          </p:cNvPr>
          <p:cNvSpPr>
            <a:spLocks noGrp="1"/>
          </p:cNvSpPr>
          <p:nvPr>
            <p:ph type="title"/>
          </p:nvPr>
        </p:nvSpPr>
        <p:spPr/>
        <p:txBody>
          <a:bodyPr>
            <a:normAutofit/>
          </a:bodyPr>
          <a:lstStyle/>
          <a:p>
            <a:r>
              <a:rPr lang="en-US" dirty="0"/>
              <a:t>Technical Advisory Committee (TAC)</a:t>
            </a:r>
          </a:p>
        </p:txBody>
      </p:sp>
    </p:spTree>
    <p:extLst>
      <p:ext uri="{BB962C8B-B14F-4D97-AF65-F5344CB8AC3E}">
        <p14:creationId xmlns:p14="http://schemas.microsoft.com/office/powerpoint/2010/main" val="424630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lvl="1"/>
            <a:r>
              <a:rPr lang="en-US" dirty="0"/>
              <a:t>Julie Ewing	</a:t>
            </a:r>
            <a:br>
              <a:rPr lang="en-US" dirty="0"/>
            </a:br>
            <a:r>
              <a:rPr lang="en-US" dirty="0"/>
              <a:t>Assistant Director</a:t>
            </a:r>
            <a:br>
              <a:rPr lang="en-US" dirty="0"/>
            </a:br>
            <a:r>
              <a:rPr lang="en-US" dirty="0"/>
              <a:t>Career, Standards and Assessment Services </a:t>
            </a:r>
            <a:br>
              <a:rPr lang="en-US" dirty="0"/>
            </a:br>
            <a:r>
              <a:rPr lang="en-US" dirty="0"/>
              <a:t>(785) 296-2325</a:t>
            </a:r>
            <a:br>
              <a:rPr lang="en-US" dirty="0"/>
            </a:br>
            <a:r>
              <a:rPr lang="en-US" dirty="0">
                <a:hlinkClick r:id="rId2"/>
              </a:rPr>
              <a:t>jewing@ksde.org</a:t>
            </a:r>
            <a:r>
              <a:rPr lang="en-US" dirty="0"/>
              <a:t> </a:t>
            </a:r>
          </a:p>
        </p:txBody>
      </p:sp>
    </p:spTree>
    <p:extLst>
      <p:ext uri="{BB962C8B-B14F-4D97-AF65-F5344CB8AC3E}">
        <p14:creationId xmlns:p14="http://schemas.microsoft.com/office/powerpoint/2010/main" val="1771049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20BCE-6AEC-9674-B04F-1684503564FD}"/>
              </a:ext>
            </a:extLst>
          </p:cNvPr>
          <p:cNvSpPr>
            <a:spLocks noGrp="1"/>
          </p:cNvSpPr>
          <p:nvPr>
            <p:ph type="title"/>
          </p:nvPr>
        </p:nvSpPr>
        <p:spPr/>
        <p:txBody>
          <a:bodyPr/>
          <a:lstStyle/>
          <a:p>
            <a:r>
              <a:rPr lang="en-US" dirty="0"/>
              <a:t>Standards Update</a:t>
            </a:r>
          </a:p>
        </p:txBody>
      </p:sp>
      <p:sp>
        <p:nvSpPr>
          <p:cNvPr id="3" name="Text Placeholder 2">
            <a:extLst>
              <a:ext uri="{FF2B5EF4-FFF2-40B4-BE49-F238E27FC236}">
                <a16:creationId xmlns:a16="http://schemas.microsoft.com/office/drawing/2014/main" id="{27524AC5-A11A-5B2C-B817-FDEA673B6EAC}"/>
              </a:ext>
            </a:extLst>
          </p:cNvPr>
          <p:cNvSpPr>
            <a:spLocks noGrp="1"/>
          </p:cNvSpPr>
          <p:nvPr>
            <p:ph type="body" idx="1"/>
          </p:nvPr>
        </p:nvSpPr>
        <p:spPr/>
        <p:txBody>
          <a:bodyPr/>
          <a:lstStyle/>
          <a:p>
            <a:r>
              <a:rPr lang="en-US" dirty="0"/>
              <a:t>KSDE Program Managers</a:t>
            </a:r>
          </a:p>
        </p:txBody>
      </p:sp>
    </p:spTree>
    <p:extLst>
      <p:ext uri="{BB962C8B-B14F-4D97-AF65-F5344CB8AC3E}">
        <p14:creationId xmlns:p14="http://schemas.microsoft.com/office/powerpoint/2010/main" val="2763115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369F-8566-6A19-C98D-B6F054204578}"/>
              </a:ext>
            </a:extLst>
          </p:cNvPr>
          <p:cNvSpPr>
            <a:spLocks noGrp="1"/>
          </p:cNvSpPr>
          <p:nvPr>
            <p:ph type="title"/>
          </p:nvPr>
        </p:nvSpPr>
        <p:spPr/>
        <p:txBody>
          <a:bodyPr/>
          <a:lstStyle/>
          <a:p>
            <a:r>
              <a:rPr lang="en-US" dirty="0"/>
              <a:t>Literacy - LETRS</a:t>
            </a:r>
          </a:p>
        </p:txBody>
      </p:sp>
      <p:sp>
        <p:nvSpPr>
          <p:cNvPr id="3" name="Text Placeholder 2">
            <a:extLst>
              <a:ext uri="{FF2B5EF4-FFF2-40B4-BE49-F238E27FC236}">
                <a16:creationId xmlns:a16="http://schemas.microsoft.com/office/drawing/2014/main" id="{9A1185B0-F507-1A61-00DC-DC969FF1DF1C}"/>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BA1B12F1-BF7E-574A-1B2E-B9DCC70CBB37}"/>
              </a:ext>
            </a:extLst>
          </p:cNvPr>
          <p:cNvSpPr txBox="1"/>
          <p:nvPr/>
        </p:nvSpPr>
        <p:spPr>
          <a:xfrm>
            <a:off x="3047238" y="3244334"/>
            <a:ext cx="6094476"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567352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9cf4e9c7fb_0_60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900"/>
              <a:buNone/>
            </a:pPr>
            <a:r>
              <a:rPr lang="en-US"/>
              <a:t>Definition of the Science of Reading</a:t>
            </a:r>
            <a:endParaRPr/>
          </a:p>
        </p:txBody>
      </p:sp>
      <p:sp>
        <p:nvSpPr>
          <p:cNvPr id="123" name="Google Shape;123;g29cf4e9c7fb_0_604"/>
          <p:cNvSpPr txBox="1">
            <a:spLocks noGrp="1"/>
          </p:cNvSpPr>
          <p:nvPr>
            <p:ph type="body" idx="1"/>
          </p:nvPr>
        </p:nvSpPr>
        <p:spPr>
          <a:xfrm>
            <a:off x="838200" y="1644075"/>
            <a:ext cx="10515600" cy="4736400"/>
          </a:xfrm>
          <a:prstGeom prst="rect">
            <a:avLst/>
          </a:prstGeom>
          <a:noFill/>
          <a:ln>
            <a:noFill/>
          </a:ln>
        </p:spPr>
        <p:txBody>
          <a:bodyPr spcFirstLastPara="1" wrap="square" lIns="91425" tIns="45700" rIns="91425" bIns="45700" anchor="t" anchorCtr="0">
            <a:noAutofit/>
          </a:bodyPr>
          <a:lstStyle/>
          <a:p>
            <a:pPr marL="0" lvl="0" indent="0" algn="l" rtl="0">
              <a:lnSpc>
                <a:spcPct val="163636"/>
              </a:lnSpc>
              <a:spcBef>
                <a:spcPts val="0"/>
              </a:spcBef>
              <a:spcAft>
                <a:spcPts val="0"/>
              </a:spcAft>
              <a:buSzPts val="1900"/>
              <a:buNone/>
            </a:pPr>
            <a:r>
              <a:rPr lang="en-US" sz="2000">
                <a:solidFill>
                  <a:srgbClr val="000000"/>
                </a:solidFill>
                <a:latin typeface="Open Sans Medium"/>
                <a:ea typeface="Open Sans Medium"/>
                <a:cs typeface="Open Sans Medium"/>
                <a:sym typeface="Open Sans Medium"/>
              </a:rPr>
              <a:t>The science of reading is a vast, </a:t>
            </a:r>
            <a:r>
              <a:rPr lang="en-US" sz="2000">
                <a:solidFill>
                  <a:srgbClr val="000000"/>
                </a:solidFill>
                <a:highlight>
                  <a:srgbClr val="CFE2F3"/>
                </a:highlight>
                <a:latin typeface="Open Sans Medium"/>
                <a:ea typeface="Open Sans Medium"/>
                <a:cs typeface="Open Sans Medium"/>
                <a:sym typeface="Open Sans Medium"/>
              </a:rPr>
              <a:t>interdisciplinary</a:t>
            </a:r>
            <a:r>
              <a:rPr lang="en-US" sz="2000">
                <a:solidFill>
                  <a:srgbClr val="000000"/>
                </a:solidFill>
                <a:latin typeface="Open Sans Medium"/>
                <a:ea typeface="Open Sans Medium"/>
                <a:cs typeface="Open Sans Medium"/>
                <a:sym typeface="Open Sans Medium"/>
              </a:rPr>
              <a:t> body of scientifically-based research about reading and issues related to </a:t>
            </a:r>
            <a:r>
              <a:rPr lang="en-US" sz="2000">
                <a:solidFill>
                  <a:srgbClr val="000000"/>
                </a:solidFill>
                <a:highlight>
                  <a:srgbClr val="CFE2F3"/>
                </a:highlight>
                <a:latin typeface="Open Sans Medium"/>
                <a:ea typeface="Open Sans Medium"/>
                <a:cs typeface="Open Sans Medium"/>
                <a:sym typeface="Open Sans Medium"/>
              </a:rPr>
              <a:t>reading and writing</a:t>
            </a:r>
            <a:r>
              <a:rPr lang="en-US" sz="2000">
                <a:solidFill>
                  <a:srgbClr val="000000"/>
                </a:solidFill>
                <a:latin typeface="Open Sans Medium"/>
                <a:ea typeface="Open Sans Medium"/>
                <a:cs typeface="Open Sans Medium"/>
                <a:sym typeface="Open Sans Medium"/>
              </a:rPr>
              <a:t>. This research has been conducted over the last </a:t>
            </a:r>
            <a:r>
              <a:rPr lang="en-US" sz="2000">
                <a:solidFill>
                  <a:srgbClr val="000000"/>
                </a:solidFill>
                <a:highlight>
                  <a:srgbClr val="CFE2F3"/>
                </a:highlight>
                <a:latin typeface="Open Sans Medium"/>
                <a:ea typeface="Open Sans Medium"/>
                <a:cs typeface="Open Sans Medium"/>
                <a:sym typeface="Open Sans Medium"/>
              </a:rPr>
              <a:t>five decades</a:t>
            </a:r>
            <a:r>
              <a:rPr lang="en-US" sz="2000">
                <a:solidFill>
                  <a:srgbClr val="000000"/>
                </a:solidFill>
                <a:latin typeface="Open Sans Medium"/>
                <a:ea typeface="Open Sans Medium"/>
                <a:cs typeface="Open Sans Medium"/>
                <a:sym typeface="Open Sans Medium"/>
              </a:rPr>
              <a:t> across the world and is derived from </a:t>
            </a:r>
            <a:r>
              <a:rPr lang="en-US" sz="2000">
                <a:solidFill>
                  <a:srgbClr val="000000"/>
                </a:solidFill>
                <a:highlight>
                  <a:srgbClr val="CFE2F3"/>
                </a:highlight>
                <a:latin typeface="Open Sans Medium"/>
                <a:ea typeface="Open Sans Medium"/>
                <a:cs typeface="Open Sans Medium"/>
                <a:sym typeface="Open Sans Medium"/>
              </a:rPr>
              <a:t>thousands of studies </a:t>
            </a:r>
            <a:r>
              <a:rPr lang="en-US" sz="2000">
                <a:solidFill>
                  <a:srgbClr val="000000"/>
                </a:solidFill>
                <a:latin typeface="Open Sans Medium"/>
                <a:ea typeface="Open Sans Medium"/>
                <a:cs typeface="Open Sans Medium"/>
                <a:sym typeface="Open Sans Medium"/>
              </a:rPr>
              <a:t>conducted in </a:t>
            </a:r>
            <a:r>
              <a:rPr lang="en-US" sz="2000">
                <a:solidFill>
                  <a:srgbClr val="000000"/>
                </a:solidFill>
                <a:highlight>
                  <a:srgbClr val="CFE2F3"/>
                </a:highlight>
                <a:latin typeface="Open Sans Medium"/>
                <a:ea typeface="Open Sans Medium"/>
                <a:cs typeface="Open Sans Medium"/>
                <a:sym typeface="Open Sans Medium"/>
              </a:rPr>
              <a:t>multiple languages</a:t>
            </a:r>
            <a:r>
              <a:rPr lang="en-US" sz="2000">
                <a:solidFill>
                  <a:srgbClr val="000000"/>
                </a:solidFill>
                <a:latin typeface="Open Sans Medium"/>
                <a:ea typeface="Open Sans Medium"/>
                <a:cs typeface="Open Sans Medium"/>
                <a:sym typeface="Open Sans Medium"/>
              </a:rPr>
              <a:t>. The science of reading has culminated in a </a:t>
            </a:r>
            <a:r>
              <a:rPr lang="en-US" sz="2000">
                <a:solidFill>
                  <a:srgbClr val="000000"/>
                </a:solidFill>
                <a:highlight>
                  <a:srgbClr val="CFE2F3"/>
                </a:highlight>
                <a:latin typeface="Open Sans Medium"/>
                <a:ea typeface="Open Sans Medium"/>
                <a:cs typeface="Open Sans Medium"/>
                <a:sym typeface="Open Sans Medium"/>
              </a:rPr>
              <a:t>preponderance of evidence</a:t>
            </a:r>
            <a:r>
              <a:rPr lang="en-US" sz="2000">
                <a:solidFill>
                  <a:srgbClr val="000000"/>
                </a:solidFill>
                <a:latin typeface="Open Sans Medium"/>
                <a:ea typeface="Open Sans Medium"/>
                <a:cs typeface="Open Sans Medium"/>
                <a:sym typeface="Open Sans Medium"/>
              </a:rPr>
              <a:t> to inform </a:t>
            </a:r>
            <a:r>
              <a:rPr lang="en-US" sz="2000">
                <a:solidFill>
                  <a:srgbClr val="000000"/>
                </a:solidFill>
                <a:highlight>
                  <a:srgbClr val="CFE2F3"/>
                </a:highlight>
                <a:latin typeface="Open Sans Medium"/>
                <a:ea typeface="Open Sans Medium"/>
                <a:cs typeface="Open Sans Medium"/>
                <a:sym typeface="Open Sans Medium"/>
              </a:rPr>
              <a:t>how proficient reading and writing develop</a:t>
            </a:r>
            <a:r>
              <a:rPr lang="en-US" sz="2000">
                <a:solidFill>
                  <a:srgbClr val="000000"/>
                </a:solidFill>
                <a:latin typeface="Open Sans Medium"/>
                <a:ea typeface="Open Sans Medium"/>
                <a:cs typeface="Open Sans Medium"/>
                <a:sym typeface="Open Sans Medium"/>
              </a:rPr>
              <a:t>; </a:t>
            </a:r>
            <a:r>
              <a:rPr lang="en-US" sz="2000">
                <a:solidFill>
                  <a:srgbClr val="000000"/>
                </a:solidFill>
                <a:highlight>
                  <a:srgbClr val="CFE2F3"/>
                </a:highlight>
                <a:latin typeface="Open Sans Medium"/>
                <a:ea typeface="Open Sans Medium"/>
                <a:cs typeface="Open Sans Medium"/>
                <a:sym typeface="Open Sans Medium"/>
              </a:rPr>
              <a:t>why some have difficulty</a:t>
            </a:r>
            <a:r>
              <a:rPr lang="en-US" sz="2000">
                <a:solidFill>
                  <a:srgbClr val="000000"/>
                </a:solidFill>
                <a:latin typeface="Open Sans Medium"/>
                <a:ea typeface="Open Sans Medium"/>
                <a:cs typeface="Open Sans Medium"/>
                <a:sym typeface="Open Sans Medium"/>
              </a:rPr>
              <a:t> and how we can most </a:t>
            </a:r>
            <a:r>
              <a:rPr lang="en-US" sz="2000">
                <a:solidFill>
                  <a:srgbClr val="000000"/>
                </a:solidFill>
                <a:highlight>
                  <a:srgbClr val="CFE2F3"/>
                </a:highlight>
                <a:latin typeface="Open Sans Medium"/>
                <a:ea typeface="Open Sans Medium"/>
                <a:cs typeface="Open Sans Medium"/>
                <a:sym typeface="Open Sans Medium"/>
              </a:rPr>
              <a:t>effectively assess and teach</a:t>
            </a:r>
            <a:r>
              <a:rPr lang="en-US" sz="2000">
                <a:solidFill>
                  <a:srgbClr val="000000"/>
                </a:solidFill>
                <a:latin typeface="Open Sans Medium"/>
                <a:ea typeface="Open Sans Medium"/>
                <a:cs typeface="Open Sans Medium"/>
                <a:sym typeface="Open Sans Medium"/>
              </a:rPr>
              <a:t> and, therefore, improve student outcomes through </a:t>
            </a:r>
            <a:r>
              <a:rPr lang="en-US" sz="2000">
                <a:solidFill>
                  <a:srgbClr val="000000"/>
                </a:solidFill>
                <a:highlight>
                  <a:srgbClr val="CFE2F3"/>
                </a:highlight>
                <a:latin typeface="Open Sans Medium"/>
                <a:ea typeface="Open Sans Medium"/>
                <a:cs typeface="Open Sans Medium"/>
                <a:sym typeface="Open Sans Medium"/>
              </a:rPr>
              <a:t>prevention of and intervention</a:t>
            </a:r>
            <a:r>
              <a:rPr lang="en-US" sz="2000">
                <a:solidFill>
                  <a:srgbClr val="000000"/>
                </a:solidFill>
                <a:latin typeface="Open Sans Medium"/>
                <a:ea typeface="Open Sans Medium"/>
                <a:cs typeface="Open Sans Medium"/>
                <a:sym typeface="Open Sans Medium"/>
              </a:rPr>
              <a:t> for reading difficulties. </a:t>
            </a:r>
            <a:endParaRPr sz="2000">
              <a:solidFill>
                <a:srgbClr val="000000"/>
              </a:solidFill>
              <a:latin typeface="Calibri"/>
              <a:ea typeface="Calibri"/>
              <a:cs typeface="Calibri"/>
              <a:sym typeface="Calibri"/>
            </a:endParaRPr>
          </a:p>
          <a:p>
            <a:pPr marL="0" lvl="0" indent="0" algn="l" rtl="0">
              <a:lnSpc>
                <a:spcPct val="115000"/>
              </a:lnSpc>
              <a:spcBef>
                <a:spcPts val="0"/>
              </a:spcBef>
              <a:spcAft>
                <a:spcPts val="0"/>
              </a:spcAft>
              <a:buSzPts val="1900"/>
              <a:buNone/>
            </a:pPr>
            <a:r>
              <a:rPr lang="en-US" sz="1800" i="1">
                <a:solidFill>
                  <a:srgbClr val="000000"/>
                </a:solidFill>
                <a:latin typeface="Calibri"/>
                <a:ea typeface="Calibri"/>
                <a:cs typeface="Calibri"/>
                <a:sym typeface="Calibri"/>
              </a:rPr>
              <a:t>The Science of Reading Defining Guide</a:t>
            </a:r>
            <a:endParaRPr sz="1800" i="1">
              <a:solidFill>
                <a:srgbClr val="000000"/>
              </a:solidFill>
              <a:latin typeface="Calibri"/>
              <a:ea typeface="Calibri"/>
              <a:cs typeface="Calibri"/>
              <a:sym typeface="Calibri"/>
            </a:endParaRPr>
          </a:p>
          <a:p>
            <a:pPr marL="0" lvl="0" indent="0" algn="l" rtl="0">
              <a:lnSpc>
                <a:spcPct val="115000"/>
              </a:lnSpc>
              <a:spcBef>
                <a:spcPts val="0"/>
              </a:spcBef>
              <a:spcAft>
                <a:spcPts val="0"/>
              </a:spcAft>
              <a:buSzPts val="1900"/>
              <a:buNone/>
            </a:pPr>
            <a:r>
              <a:rPr lang="en-US" sz="1800" i="1">
                <a:solidFill>
                  <a:srgbClr val="000000"/>
                </a:solidFill>
                <a:latin typeface="Calibri"/>
                <a:ea typeface="Calibri"/>
                <a:cs typeface="Calibri"/>
                <a:sym typeface="Calibri"/>
              </a:rPr>
              <a:t>The Reading League 2021</a:t>
            </a:r>
            <a:endParaRPr sz="1800" i="1">
              <a:solidFill>
                <a:srgbClr val="000000"/>
              </a:solidFill>
              <a:latin typeface="Calibri"/>
              <a:ea typeface="Calibri"/>
              <a:cs typeface="Calibri"/>
              <a:sym typeface="Calibri"/>
            </a:endParaRPr>
          </a:p>
          <a:p>
            <a:pPr marL="0" lvl="0" indent="0" algn="l" rtl="0">
              <a:lnSpc>
                <a:spcPct val="100000"/>
              </a:lnSpc>
              <a:spcBef>
                <a:spcPts val="700"/>
              </a:spcBef>
              <a:spcAft>
                <a:spcPts val="0"/>
              </a:spcAft>
              <a:buSzPts val="1900"/>
              <a:buNone/>
            </a:pPr>
            <a:endParaRPr/>
          </a:p>
        </p:txBody>
      </p:sp>
      <p:pic>
        <p:nvPicPr>
          <p:cNvPr id="124" name="Google Shape;124;g29cf4e9c7fb_0_604"/>
          <p:cNvPicPr preferRelativeResize="0"/>
          <p:nvPr/>
        </p:nvPicPr>
        <p:blipFill rotWithShape="1">
          <a:blip r:embed="rId3">
            <a:alphaModFix/>
          </a:blip>
          <a:srcRect/>
          <a:stretch/>
        </p:blipFill>
        <p:spPr>
          <a:xfrm>
            <a:off x="10488398" y="5081698"/>
            <a:ext cx="1162375" cy="1158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b0efc6d113_0_2"/>
          <p:cNvSpPr txBox="1">
            <a:spLocks noGrp="1"/>
          </p:cNvSpPr>
          <p:nvPr>
            <p:ph type="body" idx="1"/>
          </p:nvPr>
        </p:nvSpPr>
        <p:spPr>
          <a:xfrm>
            <a:off x="838200" y="1644076"/>
            <a:ext cx="10515600" cy="4710600"/>
          </a:xfrm>
          <a:prstGeom prst="rect">
            <a:avLst/>
          </a:prstGeom>
        </p:spPr>
        <p:txBody>
          <a:bodyPr spcFirstLastPara="1" wrap="square" lIns="91425" tIns="45700" rIns="91425" bIns="45700" anchor="t" anchorCtr="0">
            <a:normAutofit/>
          </a:bodyPr>
          <a:lstStyle/>
          <a:p>
            <a:pPr marL="0" lvl="0" indent="0" algn="l" rtl="0">
              <a:spcBef>
                <a:spcPts val="700"/>
              </a:spcBef>
              <a:spcAft>
                <a:spcPts val="0"/>
              </a:spcAft>
              <a:buNone/>
            </a:pPr>
            <a:endParaRPr b="1">
              <a:latin typeface="Open Sans"/>
              <a:ea typeface="Open Sans"/>
              <a:cs typeface="Open Sans"/>
              <a:sym typeface="Open Sans"/>
            </a:endParaRPr>
          </a:p>
          <a:p>
            <a:pPr marL="0" lvl="0" indent="0" algn="l" rtl="0">
              <a:spcBef>
                <a:spcPts val="700"/>
              </a:spcBef>
              <a:spcAft>
                <a:spcPts val="0"/>
              </a:spcAft>
              <a:buNone/>
            </a:pPr>
            <a:r>
              <a:rPr lang="en-US">
                <a:latin typeface="Open Sans Medium"/>
                <a:ea typeface="Open Sans Medium"/>
                <a:cs typeface="Open Sans Medium"/>
                <a:sym typeface="Open Sans Medium"/>
              </a:rPr>
              <a:t>Structured literacy refers to the explicit, systematic, diagnostic, and cumulative approach to teaching literacy that acknowledges the value of </a:t>
            </a:r>
            <a:r>
              <a:rPr lang="en-US" b="1">
                <a:latin typeface="Open Sans"/>
                <a:ea typeface="Open Sans"/>
                <a:cs typeface="Open Sans"/>
                <a:sym typeface="Open Sans"/>
              </a:rPr>
              <a:t>both</a:t>
            </a:r>
            <a:r>
              <a:rPr lang="en-US">
                <a:latin typeface="Open Sans Medium"/>
                <a:ea typeface="Open Sans Medium"/>
                <a:cs typeface="Open Sans Medium"/>
                <a:sym typeface="Open Sans Medium"/>
              </a:rPr>
              <a:t> </a:t>
            </a:r>
            <a:r>
              <a:rPr lang="en-US">
                <a:solidFill>
                  <a:srgbClr val="0000FF"/>
                </a:solidFill>
                <a:latin typeface="Open Sans Medium"/>
                <a:ea typeface="Open Sans Medium"/>
                <a:cs typeface="Open Sans Medium"/>
                <a:sym typeface="Open Sans Medium"/>
              </a:rPr>
              <a:t>word recognition</a:t>
            </a:r>
            <a:r>
              <a:rPr lang="en-US">
                <a:latin typeface="Open Sans Medium"/>
                <a:ea typeface="Open Sans Medium"/>
                <a:cs typeface="Open Sans Medium"/>
                <a:sym typeface="Open Sans Medium"/>
              </a:rPr>
              <a:t> and </a:t>
            </a:r>
            <a:r>
              <a:rPr lang="en-US">
                <a:solidFill>
                  <a:srgbClr val="0000FF"/>
                </a:solidFill>
                <a:latin typeface="Open Sans Medium"/>
                <a:ea typeface="Open Sans Medium"/>
                <a:cs typeface="Open Sans Medium"/>
                <a:sym typeface="Open Sans Medium"/>
              </a:rPr>
              <a:t>oral and written language comprehension</a:t>
            </a:r>
            <a:r>
              <a:rPr lang="en-US">
                <a:latin typeface="Open Sans Medium"/>
                <a:ea typeface="Open Sans Medium"/>
                <a:cs typeface="Open Sans Medium"/>
                <a:sym typeface="Open Sans Medium"/>
              </a:rPr>
              <a:t> as evidenced in </a:t>
            </a:r>
            <a:r>
              <a:rPr lang="en-US">
                <a:solidFill>
                  <a:srgbClr val="0000FF"/>
                </a:solidFill>
                <a:latin typeface="Open Sans Medium"/>
                <a:ea typeface="Open Sans Medium"/>
                <a:cs typeface="Open Sans Medium"/>
                <a:sym typeface="Open Sans Medium"/>
              </a:rPr>
              <a:t>all grades</a:t>
            </a:r>
            <a:r>
              <a:rPr lang="en-US">
                <a:latin typeface="Open Sans Medium"/>
                <a:ea typeface="Open Sans Medium"/>
                <a:cs typeface="Open Sans Medium"/>
                <a:sym typeface="Open Sans Medium"/>
              </a:rPr>
              <a:t> and </a:t>
            </a:r>
            <a:r>
              <a:rPr lang="en-US">
                <a:solidFill>
                  <a:srgbClr val="0000FF"/>
                </a:solidFill>
                <a:latin typeface="Open Sans Medium"/>
                <a:ea typeface="Open Sans Medium"/>
                <a:cs typeface="Open Sans Medium"/>
                <a:sym typeface="Open Sans Medium"/>
              </a:rPr>
              <a:t>disciplines</a:t>
            </a:r>
            <a:r>
              <a:rPr lang="en-US">
                <a:latin typeface="Open Sans Medium"/>
                <a:ea typeface="Open Sans Medium"/>
                <a:cs typeface="Open Sans Medium"/>
                <a:sym typeface="Open Sans Medium"/>
              </a:rPr>
              <a:t>.</a:t>
            </a:r>
            <a:r>
              <a:rPr lang="en-US" b="1">
                <a:latin typeface="Open Sans"/>
                <a:ea typeface="Open Sans"/>
                <a:cs typeface="Open Sans"/>
                <a:sym typeface="Open Sans"/>
              </a:rPr>
              <a:t> </a:t>
            </a:r>
            <a:endParaRPr b="1">
              <a:latin typeface="Open Sans"/>
              <a:ea typeface="Open Sans"/>
              <a:cs typeface="Open Sans"/>
              <a:sym typeface="Open Sans"/>
            </a:endParaRPr>
          </a:p>
          <a:p>
            <a:pPr marL="0" lvl="0" indent="0" algn="l" rtl="0">
              <a:spcBef>
                <a:spcPts val="700"/>
              </a:spcBef>
              <a:spcAft>
                <a:spcPts val="0"/>
              </a:spcAft>
              <a:buNone/>
            </a:pPr>
            <a:endParaRPr b="1">
              <a:latin typeface="Open Sans"/>
              <a:ea typeface="Open Sans"/>
              <a:cs typeface="Open Sans"/>
              <a:sym typeface="Open Sans"/>
            </a:endParaRPr>
          </a:p>
          <a:p>
            <a:pPr marL="0" lvl="0" indent="0" algn="l" rtl="0">
              <a:spcBef>
                <a:spcPts val="700"/>
              </a:spcBef>
              <a:spcAft>
                <a:spcPts val="0"/>
              </a:spcAft>
              <a:buNone/>
            </a:pPr>
            <a:r>
              <a:rPr lang="en-US" b="1">
                <a:latin typeface="Open Sans"/>
                <a:ea typeface="Open Sans"/>
                <a:cs typeface="Open Sans"/>
                <a:sym typeface="Open Sans"/>
              </a:rPr>
              <a:t>Knowledge Matters!</a:t>
            </a:r>
            <a:endParaRPr b="1">
              <a:latin typeface="Open Sans"/>
              <a:ea typeface="Open Sans"/>
              <a:cs typeface="Open Sans"/>
              <a:sym typeface="Open Sans"/>
            </a:endParaRPr>
          </a:p>
        </p:txBody>
      </p:sp>
      <p:sp>
        <p:nvSpPr>
          <p:cNvPr id="131" name="Google Shape;131;g2b0efc6d113_0_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Structured Literacy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96632dcd02_0_118"/>
          <p:cNvSpPr txBox="1">
            <a:spLocks noGrp="1"/>
          </p:cNvSpPr>
          <p:nvPr>
            <p:ph type="title"/>
          </p:nvPr>
        </p:nvSpPr>
        <p:spPr>
          <a:xfrm>
            <a:off x="838200" y="5218545"/>
            <a:ext cx="10420800" cy="1003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200"/>
              <a:buNone/>
            </a:pPr>
            <a:r>
              <a:rPr lang="en-US"/>
              <a:t>See the CSAS Dyslexia Page</a:t>
            </a:r>
            <a:endParaRPr/>
          </a:p>
        </p:txBody>
      </p:sp>
      <p:pic>
        <p:nvPicPr>
          <p:cNvPr id="138" name="Google Shape;138;g296632dcd02_0_118"/>
          <p:cNvPicPr preferRelativeResize="0">
            <a:picLocks noGrp="1"/>
          </p:cNvPicPr>
          <p:nvPr>
            <p:ph type="pic" idx="2"/>
          </p:nvPr>
        </p:nvPicPr>
        <p:blipFill rotWithShape="1">
          <a:blip r:embed="rId3">
            <a:alphaModFix/>
          </a:blip>
          <a:srcRect t="16415" b="16414"/>
          <a:stretch/>
        </p:blipFill>
        <p:spPr>
          <a:xfrm>
            <a:off x="0" y="0"/>
            <a:ext cx="12189000" cy="5116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9cf0601c00_0_0"/>
          <p:cNvSpPr txBox="1">
            <a:spLocks noGrp="1"/>
          </p:cNvSpPr>
          <p:nvPr>
            <p:ph type="body" idx="1"/>
          </p:nvPr>
        </p:nvSpPr>
        <p:spPr>
          <a:xfrm>
            <a:off x="838200" y="713075"/>
            <a:ext cx="10393500" cy="5709300"/>
          </a:xfrm>
          <a:prstGeom prst="rect">
            <a:avLst/>
          </a:prstGeom>
          <a:noFill/>
          <a:ln>
            <a:noFill/>
          </a:ln>
        </p:spPr>
        <p:txBody>
          <a:bodyPr spcFirstLastPara="1" wrap="square" lIns="1645900" tIns="914400" rIns="1645900" bIns="914400" anchor="t" anchorCtr="0">
            <a:normAutofit lnSpcReduction="10000"/>
          </a:bodyPr>
          <a:lstStyle/>
          <a:p>
            <a:pPr marL="0" lvl="0" indent="0" algn="l" rtl="0">
              <a:lnSpc>
                <a:spcPct val="115000"/>
              </a:lnSpc>
              <a:spcBef>
                <a:spcPts val="1000"/>
              </a:spcBef>
              <a:spcAft>
                <a:spcPts val="0"/>
              </a:spcAft>
              <a:buSzPts val="4235"/>
              <a:buNone/>
            </a:pPr>
            <a:r>
              <a:rPr lang="en-US"/>
              <a:t>Whether or not a child has a clinical diagnosis or has been identified through your school protocol- working with students that struggle in reading </a:t>
            </a:r>
            <a:r>
              <a:rPr lang="en-US" b="1">
                <a:latin typeface="Open Sans"/>
                <a:ea typeface="Open Sans"/>
                <a:cs typeface="Open Sans"/>
                <a:sym typeface="Open Sans"/>
              </a:rPr>
              <a:t>starts with a strong core of instruction</a:t>
            </a: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2F9310-A6B7-C332-AC29-F15EFA44B53D}"/>
              </a:ext>
            </a:extLst>
          </p:cNvPr>
          <p:cNvSpPr>
            <a:spLocks noGrp="1"/>
          </p:cNvSpPr>
          <p:nvPr>
            <p:ph type="title"/>
          </p:nvPr>
        </p:nvSpPr>
        <p:spPr/>
        <p:txBody>
          <a:bodyPr/>
          <a:lstStyle/>
          <a:p>
            <a:r>
              <a:rPr lang="en-US" dirty="0"/>
              <a:t>Dr. Randy Watson</a:t>
            </a:r>
          </a:p>
        </p:txBody>
      </p:sp>
      <p:sp>
        <p:nvSpPr>
          <p:cNvPr id="5" name="Text Placeholder 4">
            <a:extLst>
              <a:ext uri="{FF2B5EF4-FFF2-40B4-BE49-F238E27FC236}">
                <a16:creationId xmlns:a16="http://schemas.microsoft.com/office/drawing/2014/main" id="{6EE699C3-9859-3CD8-471C-674BBDB6AF5F}"/>
              </a:ext>
            </a:extLst>
          </p:cNvPr>
          <p:cNvSpPr>
            <a:spLocks noGrp="1"/>
          </p:cNvSpPr>
          <p:nvPr>
            <p:ph type="body" idx="1"/>
          </p:nvPr>
        </p:nvSpPr>
        <p:spPr/>
        <p:txBody>
          <a:bodyPr/>
          <a:lstStyle/>
          <a:p>
            <a:r>
              <a:rPr lang="en-US" dirty="0"/>
              <a:t>Kansas Commissioner of Education</a:t>
            </a:r>
          </a:p>
        </p:txBody>
      </p:sp>
    </p:spTree>
    <p:extLst>
      <p:ext uri="{BB962C8B-B14F-4D97-AF65-F5344CB8AC3E}">
        <p14:creationId xmlns:p14="http://schemas.microsoft.com/office/powerpoint/2010/main" val="645110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3ec6376da5_0_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600" i="1" u="sng">
                <a:solidFill>
                  <a:schemeClr val="accent1"/>
                </a:solidFill>
                <a:hlinkClick r:id="rId3">
                  <a:extLst>
                    <a:ext uri="{A12FA001-AC4F-418D-AE19-62706E023703}">
                      <ahyp:hlinkClr xmlns:ahyp="http://schemas.microsoft.com/office/drawing/2018/hyperlinkcolor" val="tx"/>
                    </a:ext>
                  </a:extLst>
                </a:hlinkClick>
              </a:rPr>
              <a:t>Revised Dyslexia Handbook</a:t>
            </a:r>
            <a:endParaRPr sz="3600" i="1"/>
          </a:p>
        </p:txBody>
      </p:sp>
      <p:pic>
        <p:nvPicPr>
          <p:cNvPr id="151" name="Google Shape;151;g23ec6376da5_0_3"/>
          <p:cNvPicPr preferRelativeResize="0"/>
          <p:nvPr/>
        </p:nvPicPr>
        <p:blipFill rotWithShape="1">
          <a:blip r:embed="rId4">
            <a:alphaModFix/>
          </a:blip>
          <a:srcRect/>
          <a:stretch/>
        </p:blipFill>
        <p:spPr>
          <a:xfrm rot="442512">
            <a:off x="1106726" y="1524687"/>
            <a:ext cx="3407870" cy="4403323"/>
          </a:xfrm>
          <a:prstGeom prst="rect">
            <a:avLst/>
          </a:prstGeom>
          <a:noFill/>
          <a:ln>
            <a:noFill/>
          </a:ln>
        </p:spPr>
      </p:pic>
      <p:sp>
        <p:nvSpPr>
          <p:cNvPr id="152" name="Google Shape;152;g23ec6376da5_0_3"/>
          <p:cNvSpPr txBox="1"/>
          <p:nvPr/>
        </p:nvSpPr>
        <p:spPr>
          <a:xfrm rot="614744">
            <a:off x="5640520" y="2569855"/>
            <a:ext cx="5800292" cy="6155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accent5"/>
                </a:solidFill>
                <a:latin typeface="Open Sans"/>
                <a:ea typeface="Open Sans"/>
                <a:cs typeface="Open Sans"/>
                <a:sym typeface="Open Sans"/>
              </a:rPr>
              <a:t>2nd Grade Assessment (April)</a:t>
            </a:r>
            <a:endParaRPr sz="2800" b="1">
              <a:solidFill>
                <a:schemeClr val="accent5"/>
              </a:solidFill>
              <a:latin typeface="Open Sans"/>
              <a:ea typeface="Open Sans"/>
              <a:cs typeface="Open Sans"/>
              <a:sym typeface="Open Sans"/>
            </a:endParaRPr>
          </a:p>
        </p:txBody>
      </p:sp>
      <p:sp>
        <p:nvSpPr>
          <p:cNvPr id="153" name="Google Shape;153;g23ec6376da5_0_3"/>
          <p:cNvSpPr txBox="1"/>
          <p:nvPr/>
        </p:nvSpPr>
        <p:spPr>
          <a:xfrm>
            <a:off x="5380625" y="4147625"/>
            <a:ext cx="6320100" cy="7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4A86E8"/>
                </a:solidFill>
                <a:latin typeface="Open Sans"/>
                <a:ea typeface="Open Sans"/>
                <a:cs typeface="Open Sans"/>
                <a:sym typeface="Open Sans"/>
              </a:rPr>
              <a:t>Every Child Can Read Act</a:t>
            </a:r>
            <a:endParaRPr sz="2800" b="1">
              <a:solidFill>
                <a:srgbClr val="4A86E8"/>
              </a:solidFill>
              <a:latin typeface="Open Sans"/>
              <a:ea typeface="Open Sans"/>
              <a:cs typeface="Open Sans"/>
              <a:sym typeface="Open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9cf0601c00_0_13"/>
          <p:cNvSpPr txBox="1">
            <a:spLocks noGrp="1"/>
          </p:cNvSpPr>
          <p:nvPr>
            <p:ph type="body" idx="1"/>
          </p:nvPr>
        </p:nvSpPr>
        <p:spPr>
          <a:xfrm>
            <a:off x="838200" y="1644075"/>
            <a:ext cx="10515600" cy="436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US"/>
              <a:t>What’s the problem with balanced literacy? </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US"/>
              <a:t>What is the problem with using leveled books? </a:t>
            </a: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r>
              <a:rPr lang="en-US"/>
              <a:t>What is wrong with the 3 cueing system? </a:t>
            </a:r>
            <a:endParaRPr/>
          </a:p>
        </p:txBody>
      </p:sp>
      <p:sp>
        <p:nvSpPr>
          <p:cNvPr id="160" name="Google Shape;160;g29cf0601c00_0_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What we thought was happening…wasn’t happening.</a:t>
            </a:r>
            <a:endParaRPr/>
          </a:p>
        </p:txBody>
      </p:sp>
      <p:sp>
        <p:nvSpPr>
          <p:cNvPr id="161" name="Google Shape;161;g29cf0601c00_0_13"/>
          <p:cNvSpPr txBox="1"/>
          <p:nvPr/>
        </p:nvSpPr>
        <p:spPr>
          <a:xfrm rot="-866827">
            <a:off x="8220218" y="1575128"/>
            <a:ext cx="3104778" cy="62423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FF"/>
                </a:solidFill>
                <a:latin typeface="Open Sans Light"/>
                <a:ea typeface="Open Sans Light"/>
                <a:cs typeface="Open Sans Light"/>
                <a:sym typeface="Open Sans Light"/>
              </a:rPr>
              <a:t>fMRI studies</a:t>
            </a:r>
            <a:endParaRPr sz="2400" b="0" i="0" u="none" strike="noStrike" cap="none">
              <a:solidFill>
                <a:srgbClr val="0000FF"/>
              </a:solidFill>
              <a:latin typeface="Open Sans Light"/>
              <a:ea typeface="Open Sans Light"/>
              <a:cs typeface="Open Sans Light"/>
              <a:sym typeface="Open Sans Light"/>
            </a:endParaRPr>
          </a:p>
        </p:txBody>
      </p:sp>
      <p:sp>
        <p:nvSpPr>
          <p:cNvPr id="162" name="Google Shape;162;g29cf0601c00_0_13"/>
          <p:cNvSpPr txBox="1"/>
          <p:nvPr/>
        </p:nvSpPr>
        <p:spPr>
          <a:xfrm rot="624024">
            <a:off x="7823451" y="2897928"/>
            <a:ext cx="4247587" cy="54629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9900FF"/>
                </a:solidFill>
                <a:latin typeface="Open Sans Light"/>
                <a:ea typeface="Open Sans Light"/>
                <a:cs typeface="Open Sans Light"/>
                <a:sym typeface="Open Sans Light"/>
              </a:rPr>
              <a:t>Eye Movement Studies</a:t>
            </a:r>
            <a:endParaRPr sz="2400" b="0" i="0" u="none" strike="noStrike" cap="none">
              <a:solidFill>
                <a:srgbClr val="9900FF"/>
              </a:solidFill>
              <a:latin typeface="Open Sans Light"/>
              <a:ea typeface="Open Sans Light"/>
              <a:cs typeface="Open Sans Light"/>
              <a:sym typeface="Open Sans Light"/>
            </a:endParaRPr>
          </a:p>
        </p:txBody>
      </p:sp>
      <p:sp>
        <p:nvSpPr>
          <p:cNvPr id="163" name="Google Shape;163;g29cf0601c00_0_13"/>
          <p:cNvSpPr txBox="1"/>
          <p:nvPr/>
        </p:nvSpPr>
        <p:spPr>
          <a:xfrm>
            <a:off x="6846100" y="3297825"/>
            <a:ext cx="4927200" cy="52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B45F06"/>
                </a:solidFill>
                <a:latin typeface="Open Sans Light"/>
                <a:ea typeface="Open Sans Light"/>
                <a:cs typeface="Open Sans Light"/>
                <a:sym typeface="Open Sans Light"/>
              </a:rPr>
              <a:t>Evidence-Based Practices</a:t>
            </a:r>
            <a:endParaRPr sz="2400" b="0" i="0" u="none" strike="noStrike" cap="none">
              <a:solidFill>
                <a:srgbClr val="B45F06"/>
              </a:solidFill>
              <a:latin typeface="Open Sans Light"/>
              <a:ea typeface="Open Sans Light"/>
              <a:cs typeface="Open Sans Light"/>
              <a:sym typeface="Open Sans Light"/>
            </a:endParaRPr>
          </a:p>
        </p:txBody>
      </p:sp>
      <p:sp>
        <p:nvSpPr>
          <p:cNvPr id="164" name="Google Shape;164;g29cf0601c00_0_13"/>
          <p:cNvSpPr txBox="1"/>
          <p:nvPr/>
        </p:nvSpPr>
        <p:spPr>
          <a:xfrm rot="385539">
            <a:off x="5902050" y="4601091"/>
            <a:ext cx="6063592" cy="5253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Open Sans Light"/>
                <a:ea typeface="Open Sans Light"/>
                <a:cs typeface="Open Sans Light"/>
                <a:sym typeface="Open Sans Light"/>
              </a:rPr>
              <a:t>Not just collecting data, but analyzing it</a:t>
            </a:r>
            <a:endParaRPr sz="2400" b="0" i="0" u="none" strike="noStrike" cap="none">
              <a:solidFill>
                <a:srgbClr val="FF0000"/>
              </a:solidFill>
              <a:latin typeface="Open Sans Light"/>
              <a:ea typeface="Open Sans Light"/>
              <a:cs typeface="Open Sans Light"/>
              <a:sym typeface="Open Sans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b0efc6d113_0_8"/>
          <p:cNvSpPr txBox="1">
            <a:spLocks noGrp="1"/>
          </p:cNvSpPr>
          <p:nvPr>
            <p:ph type="body" idx="1"/>
          </p:nvPr>
        </p:nvSpPr>
        <p:spPr>
          <a:xfrm>
            <a:off x="838200" y="1644075"/>
            <a:ext cx="10515600" cy="3743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We are here to help. </a:t>
            </a:r>
            <a:endParaRPr/>
          </a:p>
          <a:p>
            <a:pPr marL="0" lvl="0" indent="0" algn="l" rtl="0">
              <a:spcBef>
                <a:spcPts val="1000"/>
              </a:spcBef>
              <a:spcAft>
                <a:spcPts val="0"/>
              </a:spcAft>
              <a:buNone/>
            </a:pPr>
            <a:endParaRPr/>
          </a:p>
          <a:p>
            <a:pPr marL="0" lvl="0" indent="0" algn="l" rtl="0">
              <a:spcBef>
                <a:spcPts val="1000"/>
              </a:spcBef>
              <a:spcAft>
                <a:spcPts val="0"/>
              </a:spcAft>
              <a:buNone/>
            </a:pPr>
            <a:r>
              <a:rPr lang="en-US" u="sng">
                <a:solidFill>
                  <a:schemeClr val="hlink"/>
                </a:solidFill>
                <a:hlinkClick r:id="rId3"/>
              </a:rPr>
              <a:t>Literacy Lifeline</a:t>
            </a:r>
            <a:r>
              <a:rPr lang="en-US"/>
              <a:t> is available</a:t>
            </a:r>
            <a:endParaRPr/>
          </a:p>
          <a:p>
            <a:pPr marL="0" lvl="0" indent="0" algn="l" rtl="0">
              <a:spcBef>
                <a:spcPts val="1000"/>
              </a:spcBef>
              <a:spcAft>
                <a:spcPts val="0"/>
              </a:spcAft>
              <a:buNone/>
            </a:pPr>
            <a:r>
              <a:rPr lang="en-US"/>
              <a:t>and we are happy to answer</a:t>
            </a:r>
            <a:endParaRPr/>
          </a:p>
          <a:p>
            <a:pPr marL="0" lvl="0" indent="0" algn="l" rtl="0">
              <a:spcBef>
                <a:spcPts val="1000"/>
              </a:spcBef>
              <a:spcAft>
                <a:spcPts val="0"/>
              </a:spcAft>
              <a:buNone/>
            </a:pPr>
            <a:r>
              <a:rPr lang="en-US"/>
              <a:t>any of your questions or assist you! </a:t>
            </a:r>
            <a:endParaRPr/>
          </a:p>
        </p:txBody>
      </p:sp>
      <p:sp>
        <p:nvSpPr>
          <p:cNvPr id="171" name="Google Shape;171;g2b0efc6d113_0_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Do you have other questions? </a:t>
            </a:r>
            <a:endParaRPr/>
          </a:p>
        </p:txBody>
      </p:sp>
      <p:pic>
        <p:nvPicPr>
          <p:cNvPr id="172" name="Google Shape;172;g2b0efc6d113_0_8"/>
          <p:cNvPicPr preferRelativeResize="0"/>
          <p:nvPr/>
        </p:nvPicPr>
        <p:blipFill>
          <a:blip r:embed="rId4">
            <a:alphaModFix/>
          </a:blip>
          <a:stretch>
            <a:fillRect/>
          </a:stretch>
        </p:blipFill>
        <p:spPr>
          <a:xfrm>
            <a:off x="7285825" y="1644063"/>
            <a:ext cx="4514850" cy="2905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43435c3d5d_0_220"/>
          <p:cNvSpPr txBox="1">
            <a:spLocks noGrp="1"/>
          </p:cNvSpPr>
          <p:nvPr>
            <p:ph type="title"/>
          </p:nvPr>
        </p:nvSpPr>
        <p:spPr>
          <a:xfrm>
            <a:off x="191525" y="365125"/>
            <a:ext cx="11655000" cy="1149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40909"/>
              <a:buNone/>
            </a:pPr>
            <a:r>
              <a:rPr lang="en-US"/>
              <a:t>Final Registration will be summer, for fall 2024</a:t>
            </a:r>
            <a:br>
              <a:rPr lang="en-US"/>
            </a:br>
            <a:r>
              <a:rPr lang="en-US"/>
              <a:t>LETRS Opportunities</a:t>
            </a:r>
            <a:endParaRPr/>
          </a:p>
        </p:txBody>
      </p:sp>
      <p:sp>
        <p:nvSpPr>
          <p:cNvPr id="179" name="Google Shape;179;g143435c3d5d_0_220"/>
          <p:cNvSpPr txBox="1">
            <a:spLocks noGrp="1"/>
          </p:cNvSpPr>
          <p:nvPr>
            <p:ph type="body" idx="2"/>
          </p:nvPr>
        </p:nvSpPr>
        <p:spPr>
          <a:xfrm>
            <a:off x="685950" y="1392425"/>
            <a:ext cx="10820100" cy="46869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1000"/>
              </a:spcBef>
              <a:spcAft>
                <a:spcPts val="0"/>
              </a:spcAft>
              <a:buSzPct val="250000"/>
              <a:buNone/>
            </a:pPr>
            <a:endParaRPr/>
          </a:p>
          <a:p>
            <a:pPr marL="0" lvl="0" indent="0" algn="l" rtl="0">
              <a:lnSpc>
                <a:spcPct val="115000"/>
              </a:lnSpc>
              <a:spcBef>
                <a:spcPts val="1100"/>
              </a:spcBef>
              <a:spcAft>
                <a:spcPts val="0"/>
              </a:spcAft>
              <a:buSzPct val="206896"/>
              <a:buNone/>
            </a:pPr>
            <a:r>
              <a:rPr lang="en-US" sz="2900" b="1">
                <a:solidFill>
                  <a:srgbClr val="0000FF"/>
                </a:solidFill>
                <a:highlight>
                  <a:srgbClr val="FFFFFF"/>
                </a:highlight>
                <a:latin typeface="Open Sans"/>
                <a:ea typeface="Open Sans"/>
                <a:cs typeface="Open Sans"/>
                <a:sym typeface="Open Sans"/>
              </a:rPr>
              <a:t>One Year Curriculum: LETRS Early Childhood</a:t>
            </a:r>
            <a:endParaRPr sz="2900" b="1">
              <a:solidFill>
                <a:srgbClr val="0000FF"/>
              </a:solidFill>
              <a:highlight>
                <a:srgbClr val="FFFFFF"/>
              </a:highlight>
              <a:latin typeface="Open Sans"/>
              <a:ea typeface="Open Sans"/>
              <a:cs typeface="Open Sans"/>
              <a:sym typeface="Open Sans"/>
            </a:endParaRPr>
          </a:p>
          <a:p>
            <a:pPr marL="457200" lvl="0" indent="0" algn="l" rtl="0">
              <a:lnSpc>
                <a:spcPct val="115000"/>
              </a:lnSpc>
              <a:spcBef>
                <a:spcPts val="1100"/>
              </a:spcBef>
              <a:spcAft>
                <a:spcPts val="0"/>
              </a:spcAft>
              <a:buSzPct val="117646"/>
              <a:buNone/>
            </a:pPr>
            <a:r>
              <a:rPr lang="en-US">
                <a:solidFill>
                  <a:srgbClr val="0000FF"/>
                </a:solidFill>
                <a:highlight>
                  <a:srgbClr val="FFFFFF"/>
                </a:highlight>
                <a:latin typeface="Open Sans"/>
                <a:ea typeface="Open Sans"/>
                <a:cs typeface="Open Sans"/>
                <a:sym typeface="Open Sans"/>
              </a:rPr>
              <a:t>Two more opportunities for teachers/ systems to join</a:t>
            </a:r>
            <a:endParaRPr>
              <a:solidFill>
                <a:srgbClr val="0000FF"/>
              </a:solidFill>
              <a:highlight>
                <a:srgbClr val="FFFFFF"/>
              </a:highlight>
              <a:latin typeface="Open Sans"/>
              <a:ea typeface="Open Sans"/>
              <a:cs typeface="Open Sans"/>
              <a:sym typeface="Open Sans"/>
            </a:endParaRPr>
          </a:p>
          <a:p>
            <a:pPr marL="0" lvl="0" indent="0" algn="l" rtl="0">
              <a:lnSpc>
                <a:spcPct val="115000"/>
              </a:lnSpc>
              <a:spcBef>
                <a:spcPts val="1100"/>
              </a:spcBef>
              <a:spcAft>
                <a:spcPts val="0"/>
              </a:spcAft>
              <a:buSzPct val="206896"/>
              <a:buNone/>
            </a:pPr>
            <a:r>
              <a:rPr lang="en-US" sz="2900" b="1">
                <a:solidFill>
                  <a:schemeClr val="accent1"/>
                </a:solidFill>
                <a:highlight>
                  <a:srgbClr val="FFFFFF"/>
                </a:highlight>
                <a:latin typeface="Open Sans"/>
                <a:ea typeface="Open Sans"/>
                <a:cs typeface="Open Sans"/>
                <a:sym typeface="Open Sans"/>
              </a:rPr>
              <a:t>Two Year Curriculum</a:t>
            </a:r>
            <a:endParaRPr sz="2900" b="1">
              <a:solidFill>
                <a:schemeClr val="accent1"/>
              </a:solidFill>
              <a:highlight>
                <a:srgbClr val="FFFFFF"/>
              </a:highlight>
              <a:latin typeface="Open Sans"/>
              <a:ea typeface="Open Sans"/>
              <a:cs typeface="Open Sans"/>
              <a:sym typeface="Open Sans"/>
            </a:endParaRPr>
          </a:p>
          <a:p>
            <a:pPr marL="0" lvl="0" indent="0" algn="l" rtl="0">
              <a:lnSpc>
                <a:spcPct val="115000"/>
              </a:lnSpc>
              <a:spcBef>
                <a:spcPts val="1100"/>
              </a:spcBef>
              <a:spcAft>
                <a:spcPts val="0"/>
              </a:spcAft>
              <a:buSzPct val="250000"/>
              <a:buNone/>
            </a:pPr>
            <a:r>
              <a:rPr lang="en-US" b="1">
                <a:solidFill>
                  <a:schemeClr val="accent1"/>
                </a:solidFill>
                <a:highlight>
                  <a:srgbClr val="FFFFFF"/>
                </a:highlight>
                <a:latin typeface="Open Sans"/>
                <a:ea typeface="Open Sans"/>
                <a:cs typeface="Open Sans"/>
                <a:sym typeface="Open Sans"/>
              </a:rPr>
              <a:t>	</a:t>
            </a:r>
            <a:r>
              <a:rPr lang="en-US">
                <a:solidFill>
                  <a:schemeClr val="accent1"/>
                </a:solidFill>
                <a:highlight>
                  <a:srgbClr val="FFFFFF"/>
                </a:highlight>
                <a:latin typeface="Open Sans"/>
                <a:ea typeface="Open Sans"/>
                <a:cs typeface="Open Sans"/>
                <a:sym typeface="Open Sans"/>
              </a:rPr>
              <a:t>Two more opportunities for teachers/ systems to join</a:t>
            </a:r>
            <a:endParaRPr>
              <a:solidFill>
                <a:schemeClr val="accent1"/>
              </a:solidFill>
              <a:highlight>
                <a:srgbClr val="FFFFFF"/>
              </a:highlight>
              <a:latin typeface="Open Sans"/>
              <a:ea typeface="Open Sans"/>
              <a:cs typeface="Open Sans"/>
              <a:sym typeface="Open Sans"/>
            </a:endParaRPr>
          </a:p>
          <a:p>
            <a:pPr marL="0" lvl="0" indent="0" algn="l" rtl="0">
              <a:lnSpc>
                <a:spcPct val="115000"/>
              </a:lnSpc>
              <a:spcBef>
                <a:spcPts val="1100"/>
              </a:spcBef>
              <a:spcAft>
                <a:spcPts val="0"/>
              </a:spcAft>
              <a:buSzPct val="171428"/>
              <a:buNone/>
            </a:pPr>
            <a:r>
              <a:rPr lang="en-US" sz="3500" b="1">
                <a:solidFill>
                  <a:srgbClr val="FF0000"/>
                </a:solidFill>
                <a:latin typeface="Open Sans"/>
                <a:ea typeface="Open Sans"/>
                <a:cs typeface="Open Sans"/>
                <a:sym typeface="Open Sans"/>
              </a:rPr>
              <a:t>Two Year Curriculum for Administrators</a:t>
            </a:r>
            <a:endParaRPr sz="3500">
              <a:solidFill>
                <a:srgbClr val="FF0000"/>
              </a:solidFill>
              <a:latin typeface="Open Sans"/>
              <a:ea typeface="Open Sans"/>
              <a:cs typeface="Open Sans"/>
              <a:sym typeface="Open Sans"/>
            </a:endParaRPr>
          </a:p>
          <a:p>
            <a:pPr marL="0" lvl="0" indent="0" algn="l" rtl="0">
              <a:lnSpc>
                <a:spcPct val="115000"/>
              </a:lnSpc>
              <a:spcBef>
                <a:spcPts val="1100"/>
              </a:spcBef>
              <a:spcAft>
                <a:spcPts val="0"/>
              </a:spcAft>
              <a:buSzPct val="171428"/>
              <a:buNone/>
            </a:pPr>
            <a:r>
              <a:rPr lang="en-US" sz="3500">
                <a:solidFill>
                  <a:schemeClr val="accent1"/>
                </a:solidFill>
                <a:latin typeface="Open Sans"/>
                <a:ea typeface="Open Sans"/>
                <a:cs typeface="Open Sans"/>
                <a:sym typeface="Open Sans"/>
              </a:rPr>
              <a:t>	Two year opportunity for administrators</a:t>
            </a:r>
            <a:endParaRPr sz="3500">
              <a:solidFill>
                <a:schemeClr val="accent1"/>
              </a:solidFill>
              <a:latin typeface="Open Sans"/>
              <a:ea typeface="Open Sans"/>
              <a:cs typeface="Open Sans"/>
              <a:sym typeface="Open Sans"/>
            </a:endParaRPr>
          </a:p>
          <a:p>
            <a:pPr marL="0" lvl="0" indent="0" algn="l" rtl="0">
              <a:lnSpc>
                <a:spcPct val="115000"/>
              </a:lnSpc>
              <a:spcBef>
                <a:spcPts val="1100"/>
              </a:spcBef>
              <a:spcAft>
                <a:spcPts val="0"/>
              </a:spcAft>
              <a:buSzPct val="250000"/>
              <a:buNone/>
            </a:pPr>
            <a:endParaRPr>
              <a:solidFill>
                <a:schemeClr val="accent1"/>
              </a:solidFill>
              <a:highlight>
                <a:srgbClr val="FFFFFF"/>
              </a:highlight>
              <a:latin typeface="Open Sans"/>
              <a:ea typeface="Open Sans"/>
              <a:cs typeface="Open Sans"/>
              <a:sym typeface="Open Sans"/>
            </a:endParaRPr>
          </a:p>
          <a:p>
            <a:pPr marL="0" lvl="0" indent="0" algn="l" rtl="0">
              <a:lnSpc>
                <a:spcPct val="115000"/>
              </a:lnSpc>
              <a:spcBef>
                <a:spcPts val="1100"/>
              </a:spcBef>
              <a:spcAft>
                <a:spcPts val="0"/>
              </a:spcAft>
              <a:buSzPct val="250000"/>
              <a:buNone/>
            </a:pPr>
            <a:r>
              <a:rPr lang="en-US">
                <a:highlight>
                  <a:srgbClr val="FFFFFF"/>
                </a:highlight>
                <a:latin typeface="Open Sans"/>
                <a:ea typeface="Open Sans"/>
                <a:cs typeface="Open Sans"/>
                <a:sym typeface="Open Sans"/>
              </a:rPr>
              <a:t>Kevin Davis and I meet weekly with </a:t>
            </a:r>
            <a:endParaRPr>
              <a:highlight>
                <a:srgbClr val="FFFFFF"/>
              </a:highlight>
              <a:latin typeface="Open Sans"/>
              <a:ea typeface="Open Sans"/>
              <a:cs typeface="Open Sans"/>
              <a:sym typeface="Open Sans"/>
            </a:endParaRPr>
          </a:p>
          <a:p>
            <a:pPr marL="0" lvl="0" indent="0" algn="l" rtl="0">
              <a:lnSpc>
                <a:spcPct val="115000"/>
              </a:lnSpc>
              <a:spcBef>
                <a:spcPts val="1100"/>
              </a:spcBef>
              <a:spcAft>
                <a:spcPts val="0"/>
              </a:spcAft>
              <a:buSzPct val="250000"/>
              <a:buNone/>
            </a:pPr>
            <a:r>
              <a:rPr lang="en-US">
                <a:highlight>
                  <a:srgbClr val="FFFFFF"/>
                </a:highlight>
                <a:latin typeface="Open Sans"/>
                <a:ea typeface="Open Sans"/>
                <a:cs typeface="Open Sans"/>
                <a:sym typeface="Open Sans"/>
              </a:rPr>
              <a:t>Lexia. If you have questions, please ask. </a:t>
            </a:r>
            <a:endParaRPr>
              <a:highlight>
                <a:srgbClr val="FFFFFF"/>
              </a:highlight>
              <a:latin typeface="Open Sans"/>
              <a:ea typeface="Open Sans"/>
              <a:cs typeface="Open Sans"/>
              <a:sym typeface="Open Sans"/>
            </a:endParaRPr>
          </a:p>
        </p:txBody>
      </p:sp>
      <p:pic>
        <p:nvPicPr>
          <p:cNvPr id="180" name="Google Shape;180;g143435c3d5d_0_220"/>
          <p:cNvPicPr preferRelativeResize="0"/>
          <p:nvPr/>
        </p:nvPicPr>
        <p:blipFill rotWithShape="1">
          <a:blip r:embed="rId3">
            <a:alphaModFix/>
          </a:blip>
          <a:srcRect l="2977" t="9898" r="3621" b="14015"/>
          <a:stretch/>
        </p:blipFill>
        <p:spPr>
          <a:xfrm rot="632796">
            <a:off x="9307895" y="1527150"/>
            <a:ext cx="2430609" cy="3095021"/>
          </a:xfrm>
          <a:prstGeom prst="rect">
            <a:avLst/>
          </a:prstGeom>
          <a:noFill/>
          <a:ln>
            <a:noFill/>
          </a:ln>
        </p:spPr>
      </p:pic>
      <p:sp>
        <p:nvSpPr>
          <p:cNvPr id="181" name="Google Shape;181;g143435c3d5d_0_220"/>
          <p:cNvSpPr txBox="1"/>
          <p:nvPr/>
        </p:nvSpPr>
        <p:spPr>
          <a:xfrm>
            <a:off x="6869975" y="4726925"/>
            <a:ext cx="47499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Registration open to individual teachers OR building/ district cohorts. </a:t>
            </a:r>
            <a:endParaRPr sz="14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Contact TASN or Kevin Davis:  kddavis@pittstate.edu</a:t>
            </a:r>
            <a:endParaRPr sz="14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MORE INFO: </a:t>
            </a:r>
            <a:r>
              <a:rPr lang="en-US" sz="1400" b="1" i="0" u="sng" strike="noStrike" cap="none">
                <a:solidFill>
                  <a:schemeClr val="hlink"/>
                </a:solidFill>
                <a:latin typeface="Open Sans"/>
                <a:ea typeface="Open Sans"/>
                <a:cs typeface="Open Sans"/>
                <a:sym typeface="Open Sans"/>
                <a:hlinkClick r:id="rId4"/>
              </a:rPr>
              <a:t>LETRS</a:t>
            </a:r>
            <a:endParaRPr sz="1400" b="1" i="0" u="none" strike="noStrike" cap="none">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78"/>
                                        </p:tgtEl>
                                        <p:attrNameLst>
                                          <p:attrName>style.visibility</p:attrName>
                                        </p:attrNameLst>
                                      </p:cBhvr>
                                      <p:to>
                                        <p:strVal val="visible"/>
                                      </p:to>
                                    </p:set>
                                    <p:anim calcmode="lin" valueType="num">
                                      <p:cBhvr additive="base">
                                        <p:cTn id="11" dur="1000"/>
                                        <p:tgtEl>
                                          <p:spTgt spid="1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body" idx="2"/>
          </p:nvPr>
        </p:nvSpPr>
        <p:spPr>
          <a:xfrm>
            <a:off x="853498" y="3085250"/>
            <a:ext cx="5991600" cy="235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a:t>Laurie Curtis</a:t>
            </a:r>
            <a:br>
              <a:rPr lang="en-US"/>
            </a:br>
            <a:r>
              <a:rPr lang="en-US"/>
              <a:t>Early Literacy/ Dyslexia Program Manager</a:t>
            </a:r>
            <a:br>
              <a:rPr lang="en-US"/>
            </a:br>
            <a:r>
              <a:rPr lang="en-US"/>
              <a:t>CSAS</a:t>
            </a:r>
            <a:br>
              <a:rPr lang="en-US"/>
            </a:br>
            <a:r>
              <a:rPr lang="en-US"/>
              <a:t>(785) 296-2749</a:t>
            </a:r>
            <a:br>
              <a:rPr lang="en-US"/>
            </a:br>
            <a:r>
              <a:rPr lang="en-US"/>
              <a:t>lcurtis@ksde.org</a:t>
            </a:r>
            <a:endParaRPr/>
          </a:p>
        </p:txBody>
      </p:sp>
      <p:sp>
        <p:nvSpPr>
          <p:cNvPr id="187" name="Google Shape;187;p13"/>
          <p:cNvSpPr txBox="1"/>
          <p:nvPr/>
        </p:nvSpPr>
        <p:spPr>
          <a:xfrm>
            <a:off x="6151125" y="4439725"/>
            <a:ext cx="56826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1" u="none" strike="noStrike" cap="none">
                <a:solidFill>
                  <a:schemeClr val="accent4"/>
                </a:solidFill>
                <a:latin typeface="Open Sans"/>
                <a:ea typeface="Open Sans"/>
                <a:cs typeface="Open Sans"/>
                <a:sym typeface="Open Sans"/>
              </a:rPr>
              <a:t>Questions? </a:t>
            </a:r>
            <a:endParaRPr sz="6600" b="1" i="1" u="none" strike="noStrike" cap="none">
              <a:solidFill>
                <a:schemeClr val="accent4"/>
              </a:solidFill>
              <a:latin typeface="Open Sans"/>
              <a:ea typeface="Open Sans"/>
              <a:cs typeface="Open Sans"/>
              <a:sym typeface="Open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30"/>
          <p:cNvSpPr txBox="1">
            <a:spLocks noGrp="1"/>
          </p:cNvSpPr>
          <p:nvPr>
            <p:ph type="subTitle" idx="1"/>
          </p:nvPr>
        </p:nvSpPr>
        <p:spPr>
          <a:prstGeom prst="rect">
            <a:avLst/>
          </a:prstGeom>
          <a:noFill/>
          <a:ln>
            <a:noFill/>
          </a:ln>
        </p:spPr>
        <p:txBody>
          <a:bodyPr spcFirstLastPara="1" vert="horz" wrap="square" lIns="91433" tIns="182867" rIns="457200" bIns="182867" rtlCol="0" anchor="t" anchorCtr="0">
            <a:normAutofit/>
          </a:bodyPr>
          <a:lstStyle/>
          <a:p>
            <a:pPr marL="0" indent="0">
              <a:spcBef>
                <a:spcPts val="0"/>
              </a:spcBef>
              <a:spcAft>
                <a:spcPts val="1600"/>
              </a:spcAft>
            </a:pPr>
            <a:r>
              <a:rPr lang="en" dirty="0"/>
              <a:t>January 19, 2024</a:t>
            </a:r>
            <a:endParaRPr dirty="0"/>
          </a:p>
        </p:txBody>
      </p:sp>
      <p:sp>
        <p:nvSpPr>
          <p:cNvPr id="173" name="Google Shape;173;p30"/>
          <p:cNvSpPr txBox="1">
            <a:spLocks noGrp="1"/>
          </p:cNvSpPr>
          <p:nvPr>
            <p:ph type="title"/>
          </p:nvPr>
        </p:nvSpPr>
        <p:spPr>
          <a:prstGeom prst="rect">
            <a:avLst/>
          </a:prstGeom>
          <a:noFill/>
          <a:ln>
            <a:noFill/>
          </a:ln>
        </p:spPr>
        <p:txBody>
          <a:bodyPr spcFirstLastPara="1" vert="horz" wrap="square" lIns="91433" tIns="45700" rIns="457200" bIns="45700" rtlCol="0" anchor="b" anchorCtr="0">
            <a:normAutofit/>
          </a:bodyPr>
          <a:lstStyle/>
          <a:p>
            <a:pPr>
              <a:buSzPts val="3800"/>
            </a:pPr>
            <a:r>
              <a:rPr lang="en" sz="5067" dirty="0"/>
              <a:t>Career and Technical Education (CTE)</a:t>
            </a:r>
            <a:br>
              <a:rPr lang="en" dirty="0"/>
            </a:b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15E672-A227-9D7F-45DF-123F90913E63}"/>
              </a:ext>
            </a:extLst>
          </p:cNvPr>
          <p:cNvSpPr>
            <a:spLocks noGrp="1"/>
          </p:cNvSpPr>
          <p:nvPr>
            <p:ph idx="1"/>
          </p:nvPr>
        </p:nvSpPr>
        <p:spPr>
          <a:xfrm>
            <a:off x="838200" y="1644074"/>
            <a:ext cx="10515600" cy="1784927"/>
          </a:xfrm>
        </p:spPr>
        <p:txBody>
          <a:bodyPr/>
          <a:lstStyle/>
          <a:p>
            <a:r>
              <a:rPr lang="en-US" dirty="0"/>
              <a:t>Pathway Applications are due on </a:t>
            </a:r>
            <a:r>
              <a:rPr lang="en-US" b="1" dirty="0"/>
              <a:t>March 1, 2024.</a:t>
            </a:r>
          </a:p>
          <a:p>
            <a:r>
              <a:rPr lang="en-US" dirty="0"/>
              <a:t>If an application is disapproved, there is a </a:t>
            </a:r>
            <a:r>
              <a:rPr lang="en-US" b="1" dirty="0"/>
              <a:t>two-week</a:t>
            </a:r>
            <a:r>
              <a:rPr lang="en-US" dirty="0"/>
              <a:t> time frame in which to make corrections.</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FE2F2C8C-FADC-35F7-3BA9-08B11B07E3CF}"/>
              </a:ext>
            </a:extLst>
          </p:cNvPr>
          <p:cNvSpPr>
            <a:spLocks noGrp="1"/>
          </p:cNvSpPr>
          <p:nvPr>
            <p:ph type="title"/>
          </p:nvPr>
        </p:nvSpPr>
        <p:spPr/>
        <p:txBody>
          <a:bodyPr/>
          <a:lstStyle/>
          <a:p>
            <a:r>
              <a:rPr lang="en-US" dirty="0"/>
              <a:t>Pathway Application Reminders</a:t>
            </a:r>
          </a:p>
        </p:txBody>
      </p:sp>
      <p:sp>
        <p:nvSpPr>
          <p:cNvPr id="4" name="TextBox 3">
            <a:extLst>
              <a:ext uri="{FF2B5EF4-FFF2-40B4-BE49-F238E27FC236}">
                <a16:creationId xmlns:a16="http://schemas.microsoft.com/office/drawing/2014/main" id="{AAEF7DFE-5704-163C-8B11-42C4B7669594}"/>
              </a:ext>
            </a:extLst>
          </p:cNvPr>
          <p:cNvSpPr txBox="1"/>
          <p:nvPr/>
        </p:nvSpPr>
        <p:spPr>
          <a:xfrm>
            <a:off x="1047137" y="3867091"/>
            <a:ext cx="10724535" cy="3046988"/>
          </a:xfrm>
          <a:prstGeom prst="rect">
            <a:avLst/>
          </a:prstGeom>
          <a:noFill/>
        </p:spPr>
        <p:txBody>
          <a:bodyPr wrap="square" rtlCol="0">
            <a:spAutoFit/>
          </a:bodyPr>
          <a:lstStyle/>
          <a:p>
            <a:r>
              <a:rPr lang="en-US" sz="2400" dirty="0"/>
              <a:t>Pathway-Specific Questions: KSDE Pathway Consultants</a:t>
            </a:r>
          </a:p>
          <a:p>
            <a:pPr lvl="1"/>
            <a:r>
              <a:rPr lang="en-US" sz="2400" dirty="0">
                <a:hlinkClick r:id="rId3"/>
              </a:rPr>
              <a:t>KSDE Secondary-Level CTE Contacts</a:t>
            </a:r>
            <a:endParaRPr lang="en-US" sz="2400" dirty="0"/>
          </a:p>
          <a:p>
            <a:endParaRPr lang="en-US" sz="2400" dirty="0"/>
          </a:p>
          <a:p>
            <a:r>
              <a:rPr lang="en-US" sz="2400" dirty="0"/>
              <a:t>Pathways System Errors, General Questions: Pathways Helpdesk</a:t>
            </a:r>
          </a:p>
          <a:p>
            <a:pPr lvl="1"/>
            <a:r>
              <a:rPr lang="en-US" sz="2400" dirty="0">
                <a:hlinkClick r:id="rId4"/>
              </a:rPr>
              <a:t>pathwayshelpdesk@ksde.org</a:t>
            </a:r>
            <a:endParaRPr lang="en-US" sz="2400" dirty="0"/>
          </a:p>
          <a:p>
            <a:endParaRPr lang="en-US" sz="2400" dirty="0"/>
          </a:p>
          <a:p>
            <a:r>
              <a:rPr lang="en-US" sz="2400" dirty="0"/>
              <a:t>Kansas Course Code Management System: KCCMS Helpdesk</a:t>
            </a:r>
          </a:p>
          <a:p>
            <a:pPr lvl="1"/>
            <a:r>
              <a:rPr lang="en-US" sz="2400" dirty="0"/>
              <a:t>kccms@ksde.org</a:t>
            </a:r>
          </a:p>
        </p:txBody>
      </p:sp>
    </p:spTree>
    <p:extLst>
      <p:ext uri="{BB962C8B-B14F-4D97-AF65-F5344CB8AC3E}">
        <p14:creationId xmlns:p14="http://schemas.microsoft.com/office/powerpoint/2010/main" val="1163764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C341C5-03A9-33A6-652E-6CE21278DA66}"/>
              </a:ext>
            </a:extLst>
          </p:cNvPr>
          <p:cNvSpPr>
            <a:spLocks noGrp="1"/>
          </p:cNvSpPr>
          <p:nvPr>
            <p:ph idx="1"/>
          </p:nvPr>
        </p:nvSpPr>
        <p:spPr>
          <a:xfrm>
            <a:off x="838200" y="1644073"/>
            <a:ext cx="10515600" cy="3312024"/>
          </a:xfrm>
        </p:spPr>
        <p:txBody>
          <a:bodyPr/>
          <a:lstStyle/>
          <a:p>
            <a:r>
              <a:rPr lang="en-US" dirty="0"/>
              <a:t>Collected February 1</a:t>
            </a:r>
            <a:r>
              <a:rPr lang="en-US" baseline="30000" dirty="0"/>
              <a:t>st</a:t>
            </a:r>
            <a:r>
              <a:rPr lang="en-US" dirty="0"/>
              <a:t> through April 15</a:t>
            </a:r>
            <a:r>
              <a:rPr lang="en-US" baseline="30000" dirty="0"/>
              <a:t>th</a:t>
            </a:r>
            <a:r>
              <a:rPr lang="en-US" dirty="0"/>
              <a:t> </a:t>
            </a:r>
          </a:p>
          <a:p>
            <a:r>
              <a:rPr lang="en-US" dirty="0"/>
              <a:t>Required data submission for Perkins</a:t>
            </a:r>
          </a:p>
          <a:p>
            <a:pPr lvl="1"/>
            <a:r>
              <a:rPr lang="en-US" dirty="0"/>
              <a:t>Populates placement data</a:t>
            </a:r>
          </a:p>
          <a:p>
            <a:r>
              <a:rPr lang="en-US" dirty="0"/>
              <a:t>Follows up with students identified as Concentrators who Exited for 2022-2023 school year</a:t>
            </a:r>
          </a:p>
          <a:p>
            <a:pPr lvl="1"/>
            <a:endParaRPr lang="en-US" dirty="0"/>
          </a:p>
        </p:txBody>
      </p:sp>
      <p:sp>
        <p:nvSpPr>
          <p:cNvPr id="3" name="Title 2">
            <a:extLst>
              <a:ext uri="{FF2B5EF4-FFF2-40B4-BE49-F238E27FC236}">
                <a16:creationId xmlns:a16="http://schemas.microsoft.com/office/drawing/2014/main" id="{04C4091C-1508-27E6-F9A3-B6C9AAC6C315}"/>
              </a:ext>
            </a:extLst>
          </p:cNvPr>
          <p:cNvSpPr>
            <a:spLocks noGrp="1"/>
          </p:cNvSpPr>
          <p:nvPr>
            <p:ph type="title"/>
          </p:nvPr>
        </p:nvSpPr>
        <p:spPr/>
        <p:txBody>
          <a:bodyPr/>
          <a:lstStyle/>
          <a:p>
            <a:r>
              <a:rPr lang="en-US" dirty="0"/>
              <a:t>Student Follow-Up Data</a:t>
            </a:r>
          </a:p>
        </p:txBody>
      </p:sp>
      <p:sp>
        <p:nvSpPr>
          <p:cNvPr id="5" name="TextBox 4">
            <a:extLst>
              <a:ext uri="{FF2B5EF4-FFF2-40B4-BE49-F238E27FC236}">
                <a16:creationId xmlns:a16="http://schemas.microsoft.com/office/drawing/2014/main" id="{6238A1DE-F817-68AA-1D19-F7DC85D40291}"/>
              </a:ext>
            </a:extLst>
          </p:cNvPr>
          <p:cNvSpPr txBox="1"/>
          <p:nvPr/>
        </p:nvSpPr>
        <p:spPr>
          <a:xfrm>
            <a:off x="966438" y="5395206"/>
            <a:ext cx="7012879" cy="461665"/>
          </a:xfrm>
          <a:prstGeom prst="rect">
            <a:avLst/>
          </a:prstGeom>
          <a:noFill/>
        </p:spPr>
        <p:txBody>
          <a:bodyPr wrap="square">
            <a:spAutoFit/>
          </a:bodyPr>
          <a:lstStyle/>
          <a:p>
            <a:r>
              <a:rPr lang="en-US" sz="2400" dirty="0">
                <a:hlinkClick r:id="rId3"/>
              </a:rPr>
              <a:t>Pathways Student Data Follow-Up Fact Sheet</a:t>
            </a:r>
            <a:endParaRPr lang="en-US" sz="2400" dirty="0"/>
          </a:p>
        </p:txBody>
      </p:sp>
    </p:spTree>
    <p:extLst>
      <p:ext uri="{BB962C8B-B14F-4D97-AF65-F5344CB8AC3E}">
        <p14:creationId xmlns:p14="http://schemas.microsoft.com/office/powerpoint/2010/main" val="1496532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8"/>
          <p:cNvSpPr txBox="1">
            <a:spLocks noGrp="1"/>
          </p:cNvSpPr>
          <p:nvPr>
            <p:ph type="body" idx="1"/>
          </p:nvPr>
        </p:nvSpPr>
        <p:spPr>
          <a:xfrm>
            <a:off x="713679" y="1574851"/>
            <a:ext cx="11785600" cy="4918024"/>
          </a:xfrm>
          <a:prstGeom prst="rect">
            <a:avLst/>
          </a:prstGeom>
        </p:spPr>
        <p:txBody>
          <a:bodyPr spcFirstLastPara="1" vert="horz" wrap="square" lIns="91433" tIns="45700" rIns="91433" bIns="45700" rtlCol="0" anchor="t" anchorCtr="0">
            <a:normAutofit lnSpcReduction="10000"/>
          </a:bodyPr>
          <a:lstStyle/>
          <a:p>
            <a:pPr marL="0" indent="0">
              <a:lnSpc>
                <a:spcPct val="120000"/>
              </a:lnSpc>
              <a:spcBef>
                <a:spcPts val="0"/>
              </a:spcBef>
              <a:buNone/>
            </a:pPr>
            <a:r>
              <a:rPr lang="en" sz="2400" dirty="0"/>
              <a:t>Up to $30,000</a:t>
            </a:r>
            <a:endParaRPr sz="2400" dirty="0"/>
          </a:p>
          <a:p>
            <a:pPr marL="0" indent="0">
              <a:lnSpc>
                <a:spcPct val="120000"/>
              </a:lnSpc>
              <a:spcBef>
                <a:spcPts val="0"/>
              </a:spcBef>
              <a:buNone/>
            </a:pPr>
            <a:endParaRPr sz="2400" dirty="0"/>
          </a:p>
          <a:p>
            <a:pPr marL="0" indent="0">
              <a:lnSpc>
                <a:spcPct val="120000"/>
              </a:lnSpc>
              <a:spcBef>
                <a:spcPts val="0"/>
              </a:spcBef>
              <a:buNone/>
            </a:pPr>
            <a:r>
              <a:rPr lang="en" sz="2400" dirty="0"/>
              <a:t>Focus on special populations </a:t>
            </a:r>
          </a:p>
          <a:p>
            <a:pPr marL="0" indent="0">
              <a:lnSpc>
                <a:spcPct val="120000"/>
              </a:lnSpc>
              <a:spcBef>
                <a:spcPts val="0"/>
              </a:spcBef>
              <a:buNone/>
            </a:pPr>
            <a:endParaRPr lang="en" sz="2400" dirty="0"/>
          </a:p>
          <a:p>
            <a:pPr marL="0" indent="0">
              <a:lnSpc>
                <a:spcPct val="120000"/>
              </a:lnSpc>
              <a:spcBef>
                <a:spcPts val="0"/>
              </a:spcBef>
              <a:buNone/>
            </a:pPr>
            <a:r>
              <a:rPr lang="en" sz="2400" dirty="0"/>
              <a:t>Stipends, supplies, and equipment</a:t>
            </a:r>
          </a:p>
          <a:p>
            <a:pPr marL="0" indent="0">
              <a:lnSpc>
                <a:spcPct val="120000"/>
              </a:lnSpc>
              <a:spcBef>
                <a:spcPts val="0"/>
              </a:spcBef>
              <a:buNone/>
            </a:pPr>
            <a:endParaRPr lang="en" sz="2400" dirty="0"/>
          </a:p>
          <a:p>
            <a:pPr marL="0" indent="0">
              <a:lnSpc>
                <a:spcPct val="120000"/>
              </a:lnSpc>
              <a:spcBef>
                <a:spcPts val="0"/>
              </a:spcBef>
              <a:buNone/>
            </a:pPr>
            <a:endParaRPr sz="2400" dirty="0"/>
          </a:p>
          <a:p>
            <a:pPr marL="0" indent="0">
              <a:lnSpc>
                <a:spcPct val="120000"/>
              </a:lnSpc>
              <a:spcBef>
                <a:spcPts val="0"/>
              </a:spcBef>
              <a:buNone/>
            </a:pPr>
            <a:endParaRPr lang="en" sz="2400" dirty="0"/>
          </a:p>
          <a:p>
            <a:pPr marL="0" indent="0">
              <a:lnSpc>
                <a:spcPct val="120000"/>
              </a:lnSpc>
              <a:spcBef>
                <a:spcPts val="0"/>
              </a:spcBef>
              <a:buNone/>
            </a:pPr>
            <a:r>
              <a:rPr lang="en-US" sz="2400" dirty="0">
                <a:hlinkClick r:id="rId3"/>
              </a:rPr>
              <a:t>Perkins Federal Accountability (ksde.org)</a:t>
            </a:r>
            <a:r>
              <a:rPr lang="en" sz="2400" dirty="0"/>
              <a:t> </a:t>
            </a:r>
            <a:br>
              <a:rPr lang="en" sz="2400" dirty="0"/>
            </a:br>
            <a:r>
              <a:rPr lang="en" sz="2400" dirty="0"/>
              <a:t>Perkins Reserve Grants posted.</a:t>
            </a:r>
            <a:br>
              <a:rPr lang="en" sz="2400" dirty="0"/>
            </a:br>
            <a:r>
              <a:rPr lang="en" sz="2400" dirty="0"/>
              <a:t>Sent out on the Perkins Contacts ListServ.</a:t>
            </a:r>
            <a:endParaRPr sz="2400" dirty="0"/>
          </a:p>
        </p:txBody>
      </p:sp>
      <p:sp>
        <p:nvSpPr>
          <p:cNvPr id="221" name="Google Shape;221;p38"/>
          <p:cNvSpPr txBox="1">
            <a:spLocks noGrp="1"/>
          </p:cNvSpPr>
          <p:nvPr>
            <p:ph type="title"/>
          </p:nvPr>
        </p:nvSpPr>
        <p:spPr>
          <a:xfrm>
            <a:off x="838200" y="249251"/>
            <a:ext cx="10515600" cy="1325600"/>
          </a:xfrm>
          <a:prstGeom prst="rect">
            <a:avLst/>
          </a:prstGeom>
        </p:spPr>
        <p:txBody>
          <a:bodyPr spcFirstLastPara="1" vert="horz" wrap="square" lIns="91433" tIns="45700" rIns="91433" bIns="45700" rtlCol="0" anchor="ctr" anchorCtr="0">
            <a:normAutofit/>
          </a:bodyPr>
          <a:lstStyle/>
          <a:p>
            <a:r>
              <a:rPr lang="en" dirty="0"/>
              <a:t>Upcoming Perkins Reserve Grant</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EA8BD6-7F56-8837-1C63-2E7B984E4B95}"/>
              </a:ext>
            </a:extLst>
          </p:cNvPr>
          <p:cNvSpPr txBox="1"/>
          <p:nvPr/>
        </p:nvSpPr>
        <p:spPr>
          <a:xfrm>
            <a:off x="7724019" y="5333938"/>
            <a:ext cx="6096000" cy="461665"/>
          </a:xfrm>
          <a:prstGeom prst="rect">
            <a:avLst/>
          </a:prstGeom>
          <a:noFill/>
        </p:spPr>
        <p:txBody>
          <a:bodyPr wrap="square">
            <a:spAutoFit/>
          </a:bodyPr>
          <a:lstStyle/>
          <a:p>
            <a:r>
              <a:rPr lang="en-US" sz="2400" dirty="0">
                <a:hlinkClick r:id="rId3"/>
              </a:rPr>
              <a:t>Happy In Health Care (kha-net.org)</a:t>
            </a:r>
            <a:endParaRPr lang="en-US" sz="2400" dirty="0"/>
          </a:p>
        </p:txBody>
      </p:sp>
      <p:pic>
        <p:nvPicPr>
          <p:cNvPr id="7" name="Picture 6">
            <a:extLst>
              <a:ext uri="{FF2B5EF4-FFF2-40B4-BE49-F238E27FC236}">
                <a16:creationId xmlns:a16="http://schemas.microsoft.com/office/drawing/2014/main" id="{786A51BE-A799-2E31-2FE2-DFEAB00365FE}"/>
              </a:ext>
            </a:extLst>
          </p:cNvPr>
          <p:cNvPicPr>
            <a:picLocks noChangeAspect="1"/>
          </p:cNvPicPr>
          <p:nvPr/>
        </p:nvPicPr>
        <p:blipFill>
          <a:blip r:embed="rId4"/>
          <a:stretch>
            <a:fillRect/>
          </a:stretch>
        </p:blipFill>
        <p:spPr>
          <a:xfrm>
            <a:off x="1047843" y="554814"/>
            <a:ext cx="5988957" cy="5189493"/>
          </a:xfrm>
          <a:prstGeom prst="rect">
            <a:avLst/>
          </a:prstGeom>
        </p:spPr>
      </p:pic>
      <p:pic>
        <p:nvPicPr>
          <p:cNvPr id="9" name="Picture 8">
            <a:extLst>
              <a:ext uri="{FF2B5EF4-FFF2-40B4-BE49-F238E27FC236}">
                <a16:creationId xmlns:a16="http://schemas.microsoft.com/office/drawing/2014/main" id="{F55F5B56-AB33-D278-FEA0-80449FD1B3BE}"/>
              </a:ext>
            </a:extLst>
          </p:cNvPr>
          <p:cNvPicPr>
            <a:picLocks noChangeAspect="1"/>
          </p:cNvPicPr>
          <p:nvPr/>
        </p:nvPicPr>
        <p:blipFill>
          <a:blip r:embed="rId5"/>
          <a:stretch>
            <a:fillRect/>
          </a:stretch>
        </p:blipFill>
        <p:spPr>
          <a:xfrm>
            <a:off x="8083041" y="2578306"/>
            <a:ext cx="3022943" cy="2436401"/>
          </a:xfrm>
          <a:prstGeom prst="rect">
            <a:avLst/>
          </a:prstGeom>
        </p:spPr>
      </p:pic>
    </p:spTree>
    <p:extLst>
      <p:ext uri="{BB962C8B-B14F-4D97-AF65-F5344CB8AC3E}">
        <p14:creationId xmlns:p14="http://schemas.microsoft.com/office/powerpoint/2010/main" val="269704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B98CB7-F58E-48B4-BCA9-0210A8428D8F}"/>
              </a:ext>
            </a:extLst>
          </p:cNvPr>
          <p:cNvSpPr>
            <a:spLocks noGrp="1"/>
          </p:cNvSpPr>
          <p:nvPr>
            <p:ph type="subTitle" idx="1"/>
          </p:nvPr>
        </p:nvSpPr>
        <p:spPr/>
        <p:txBody>
          <a:bodyPr>
            <a:normAutofit/>
          </a:bodyPr>
          <a:lstStyle/>
          <a:p>
            <a:r>
              <a:rPr lang="en-US" dirty="0"/>
              <a:t>Curriculum Leader’s Meeting </a:t>
            </a:r>
          </a:p>
          <a:p>
            <a:r>
              <a:rPr lang="en-US" dirty="0"/>
              <a:t>January 19, 2024</a:t>
            </a:r>
          </a:p>
        </p:txBody>
      </p:sp>
      <p:sp>
        <p:nvSpPr>
          <p:cNvPr id="8" name="Title 7"/>
          <p:cNvSpPr>
            <a:spLocks noGrp="1"/>
          </p:cNvSpPr>
          <p:nvPr>
            <p:ph type="title"/>
          </p:nvPr>
        </p:nvSpPr>
        <p:spPr/>
        <p:txBody>
          <a:bodyPr>
            <a:normAutofit/>
          </a:bodyPr>
          <a:lstStyle/>
          <a:p>
            <a:r>
              <a:rPr lang="en-US" sz="3600" dirty="0"/>
              <a:t>Update on New State Assessments </a:t>
            </a:r>
            <a:br>
              <a:rPr lang="en-US" sz="3600" dirty="0"/>
            </a:br>
            <a:r>
              <a:rPr lang="en-US" sz="3600" dirty="0"/>
              <a:t>Beginning in 2024-2025</a:t>
            </a:r>
          </a:p>
        </p:txBody>
      </p:sp>
    </p:spTree>
    <p:extLst>
      <p:ext uri="{BB962C8B-B14F-4D97-AF65-F5344CB8AC3E}">
        <p14:creationId xmlns:p14="http://schemas.microsoft.com/office/powerpoint/2010/main" val="927855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text and images&#10;&#10;Description automatically generated">
            <a:extLst>
              <a:ext uri="{FF2B5EF4-FFF2-40B4-BE49-F238E27FC236}">
                <a16:creationId xmlns:a16="http://schemas.microsoft.com/office/drawing/2014/main" id="{3A531691-175B-6B8B-BA1D-0A89F72896E3}"/>
              </a:ext>
            </a:extLst>
          </p:cNvPr>
          <p:cNvPicPr>
            <a:picLocks noChangeAspect="1"/>
          </p:cNvPicPr>
          <p:nvPr/>
        </p:nvPicPr>
        <p:blipFill rotWithShape="1">
          <a:blip r:embed="rId2"/>
          <a:srcRect b="14724"/>
          <a:stretch/>
        </p:blipFill>
        <p:spPr>
          <a:xfrm>
            <a:off x="3446318" y="247805"/>
            <a:ext cx="5299364" cy="5848195"/>
          </a:xfrm>
          <a:prstGeom prst="rect">
            <a:avLst/>
          </a:prstGeom>
        </p:spPr>
      </p:pic>
    </p:spTree>
    <p:extLst>
      <p:ext uri="{BB962C8B-B14F-4D97-AF65-F5344CB8AC3E}">
        <p14:creationId xmlns:p14="http://schemas.microsoft.com/office/powerpoint/2010/main" val="303228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64A7CE-A6A2-80C2-6E8F-45C17E155A72}"/>
              </a:ext>
            </a:extLst>
          </p:cNvPr>
          <p:cNvSpPr>
            <a:spLocks noGrp="1"/>
          </p:cNvSpPr>
          <p:nvPr>
            <p:ph idx="1"/>
          </p:nvPr>
        </p:nvSpPr>
        <p:spPr/>
        <p:txBody>
          <a:bodyPr/>
          <a:lstStyle/>
          <a:p>
            <a:pPr marL="0" indent="0">
              <a:buNone/>
            </a:pPr>
            <a:r>
              <a:rPr lang="en-US" sz="2400" dirty="0">
                <a:solidFill>
                  <a:srgbClr val="000000"/>
                </a:solidFill>
                <a:latin typeface="+mn-lt"/>
                <a:ea typeface="Calibri" panose="020F0502020204030204" pitchFamily="34" charset="0"/>
              </a:rPr>
              <a:t>The 2024 Application is now open.  A guidance document that includes how to fill out the application, the link to the application, a checklist and Credits/GPA submission form is located at </a:t>
            </a:r>
            <a:r>
              <a:rPr lang="en-US" sz="2400" u="sng" dirty="0">
                <a:solidFill>
                  <a:srgbClr val="0563C1"/>
                </a:solidFill>
                <a:latin typeface="+mn-lt"/>
                <a:ea typeface="Calibri" panose="020F0502020204030204" pitchFamily="34" charset="0"/>
                <a:hlinkClick r:id="rId2"/>
              </a:rPr>
              <a:t>Kansas CTE Scholar Guide.docx (live.com)</a:t>
            </a:r>
            <a:r>
              <a:rPr lang="en-US" sz="2400" dirty="0">
                <a:latin typeface="+mn-lt"/>
                <a:ea typeface="Calibri" panose="020F0502020204030204" pitchFamily="34" charset="0"/>
              </a:rPr>
              <a:t>.</a:t>
            </a:r>
          </a:p>
          <a:p>
            <a:pPr marL="0" indent="0">
              <a:buNone/>
            </a:pPr>
            <a:endParaRPr lang="en-US" dirty="0"/>
          </a:p>
        </p:txBody>
      </p:sp>
      <p:sp>
        <p:nvSpPr>
          <p:cNvPr id="3" name="Title 2">
            <a:extLst>
              <a:ext uri="{FF2B5EF4-FFF2-40B4-BE49-F238E27FC236}">
                <a16:creationId xmlns:a16="http://schemas.microsoft.com/office/drawing/2014/main" id="{DA2A304B-4473-D628-64EB-B31D03E8A114}"/>
              </a:ext>
            </a:extLst>
          </p:cNvPr>
          <p:cNvSpPr>
            <a:spLocks noGrp="1"/>
          </p:cNvSpPr>
          <p:nvPr>
            <p:ph type="title"/>
          </p:nvPr>
        </p:nvSpPr>
        <p:spPr/>
        <p:txBody>
          <a:bodyPr/>
          <a:lstStyle/>
          <a:p>
            <a:r>
              <a:rPr lang="en-US" dirty="0"/>
              <a:t>Kansas CTE Scholar Guide</a:t>
            </a:r>
          </a:p>
        </p:txBody>
      </p:sp>
      <p:pic>
        <p:nvPicPr>
          <p:cNvPr id="4" name="Content Placeholder 9">
            <a:extLst>
              <a:ext uri="{FF2B5EF4-FFF2-40B4-BE49-F238E27FC236}">
                <a16:creationId xmlns:a16="http://schemas.microsoft.com/office/drawing/2014/main" id="{019664C5-1BCF-6AE7-F8F4-25096AFDFB6D}"/>
              </a:ext>
            </a:extLst>
          </p:cNvPr>
          <p:cNvPicPr>
            <a:picLocks noChangeAspect="1"/>
          </p:cNvPicPr>
          <p:nvPr/>
        </p:nvPicPr>
        <p:blipFill>
          <a:blip r:embed="rId3"/>
          <a:stretch>
            <a:fillRect/>
          </a:stretch>
        </p:blipFill>
        <p:spPr>
          <a:xfrm>
            <a:off x="7235952" y="3361800"/>
            <a:ext cx="2606040" cy="2606040"/>
          </a:xfrm>
          <a:prstGeom prst="rect">
            <a:avLst/>
          </a:prstGeom>
          <a:ln>
            <a:noFill/>
          </a:ln>
          <a:effectLst>
            <a:outerShdw blurRad="292100" dist="139700" dir="2700000" algn="tl" rotWithShape="0">
              <a:srgbClr val="333333">
                <a:alpha val="65000"/>
              </a:srgbClr>
            </a:outerShdw>
          </a:effectLst>
        </p:spPr>
      </p:pic>
      <p:pic>
        <p:nvPicPr>
          <p:cNvPr id="8" name="Picture 7" descr="A qr code on a white background">
            <a:extLst>
              <a:ext uri="{FF2B5EF4-FFF2-40B4-BE49-F238E27FC236}">
                <a16:creationId xmlns:a16="http://schemas.microsoft.com/office/drawing/2014/main" id="{3FD78C99-6029-9306-994C-1765FAE48A23}"/>
              </a:ext>
            </a:extLst>
          </p:cNvPr>
          <p:cNvPicPr>
            <a:picLocks noChangeAspect="1"/>
          </p:cNvPicPr>
          <p:nvPr/>
        </p:nvPicPr>
        <p:blipFill rotWithShape="1">
          <a:blip r:embed="rId4">
            <a:extLst>
              <a:ext uri="{28A0092B-C50C-407E-A947-70E740481C1C}">
                <a14:useLocalDpi xmlns:a14="http://schemas.microsoft.com/office/drawing/2010/main" val="0"/>
              </a:ext>
            </a:extLst>
          </a:blip>
          <a:srcRect l="3742" t="3742" r="4772" b="4244"/>
          <a:stretch/>
        </p:blipFill>
        <p:spPr>
          <a:xfrm>
            <a:off x="2116325" y="3405752"/>
            <a:ext cx="2614171" cy="2629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9141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F6BE2B8-B268-4D52-B634-3D17C79CF3B5}"/>
              </a:ext>
            </a:extLst>
          </p:cNvPr>
          <p:cNvSpPr>
            <a:spLocks noGrp="1"/>
          </p:cNvSpPr>
          <p:nvPr>
            <p:ph idx="1"/>
          </p:nvPr>
        </p:nvSpPr>
        <p:spPr>
          <a:xfrm>
            <a:off x="838200" y="1501823"/>
            <a:ext cx="10515600" cy="4227427"/>
          </a:xfrm>
        </p:spPr>
        <p:txBody>
          <a:bodyPr>
            <a:normAutofit fontScale="92500" lnSpcReduction="10000"/>
          </a:bodyPr>
          <a:lstStyle/>
          <a:p>
            <a:pPr marL="0">
              <a:lnSpc>
                <a:spcPct val="100000"/>
              </a:lnSpc>
            </a:pPr>
            <a:r>
              <a:rPr lang="en-US" dirty="0"/>
              <a:t>Senior-level status.</a:t>
            </a:r>
          </a:p>
          <a:p>
            <a:pPr marL="0">
              <a:lnSpc>
                <a:spcPct val="100000"/>
              </a:lnSpc>
              <a:spcBef>
                <a:spcPts val="1200"/>
              </a:spcBef>
              <a:spcAft>
                <a:spcPts val="1200"/>
              </a:spcAft>
            </a:pPr>
            <a:r>
              <a:rPr lang="en-US" dirty="0"/>
              <a:t>3.0 CTE credits in a selected Pathway and verification of</a:t>
            </a:r>
            <a:br>
              <a:rPr lang="en-US" dirty="0"/>
            </a:br>
            <a:r>
              <a:rPr lang="en-US" dirty="0"/>
              <a:t>   technical skill attainment.</a:t>
            </a:r>
          </a:p>
          <a:p>
            <a:pPr marL="0">
              <a:lnSpc>
                <a:spcPct val="100000"/>
              </a:lnSpc>
            </a:pPr>
            <a:r>
              <a:rPr lang="en-US" dirty="0"/>
              <a:t>3.5 GPA (minimum) in CTE classes.</a:t>
            </a:r>
          </a:p>
          <a:p>
            <a:pPr marL="0">
              <a:lnSpc>
                <a:spcPct val="100000"/>
              </a:lnSpc>
            </a:pPr>
            <a:r>
              <a:rPr lang="en-US" b="0" i="0" dirty="0">
                <a:solidFill>
                  <a:srgbClr val="000000"/>
                </a:solidFill>
                <a:effectLst/>
              </a:rPr>
              <a:t>Technical Skill Attainment</a:t>
            </a:r>
          </a:p>
          <a:p>
            <a:pPr marL="0">
              <a:lnSpc>
                <a:spcPct val="100000"/>
              </a:lnSpc>
            </a:pPr>
            <a:r>
              <a:rPr lang="en-US" b="0" i="0" dirty="0">
                <a:solidFill>
                  <a:srgbClr val="000000"/>
                </a:solidFill>
                <a:effectLst/>
              </a:rPr>
              <a:t>Civic Engagement or Outstanding Community Servic</a:t>
            </a:r>
            <a:r>
              <a:rPr lang="en-US" dirty="0">
                <a:solidFill>
                  <a:srgbClr val="000000"/>
                </a:solidFill>
              </a:rPr>
              <a:t>e</a:t>
            </a:r>
          </a:p>
          <a:p>
            <a:pPr marL="0">
              <a:lnSpc>
                <a:spcPct val="100000"/>
              </a:lnSpc>
            </a:pPr>
            <a:r>
              <a:rPr lang="en-US" b="0" i="0" dirty="0">
                <a:solidFill>
                  <a:srgbClr val="000000"/>
                </a:solidFill>
                <a:effectLst/>
              </a:rPr>
              <a:t>Career Vision Reflection</a:t>
            </a:r>
            <a:endParaRPr lang="en-US" dirty="0"/>
          </a:p>
          <a:p>
            <a:pPr marL="0" indent="0">
              <a:buNone/>
            </a:pPr>
            <a:br>
              <a:rPr lang="en-US" dirty="0"/>
            </a:br>
            <a:r>
              <a:rPr lang="en-US" b="0" i="0" dirty="0">
                <a:solidFill>
                  <a:srgbClr val="000000"/>
                </a:solidFill>
                <a:effectLst/>
                <a:latin typeface="+mn-lt"/>
              </a:rPr>
              <a:t>Online application with documentation is due by March 1, 2024.</a:t>
            </a:r>
            <a:endParaRPr lang="en-US" dirty="0">
              <a:latin typeface="+mn-lt"/>
            </a:endParaRPr>
          </a:p>
          <a:p>
            <a:pPr marL="0" indent="0">
              <a:buNone/>
            </a:pPr>
            <a:endParaRPr lang="en-US" dirty="0"/>
          </a:p>
        </p:txBody>
      </p:sp>
      <p:sp>
        <p:nvSpPr>
          <p:cNvPr id="2" name="Title 1"/>
          <p:cNvSpPr>
            <a:spLocks noGrp="1"/>
          </p:cNvSpPr>
          <p:nvPr>
            <p:ph type="title"/>
          </p:nvPr>
        </p:nvSpPr>
        <p:spPr/>
        <p:txBody>
          <a:bodyPr/>
          <a:lstStyle/>
          <a:p>
            <a:r>
              <a:rPr lang="en-US" sz="3200" dirty="0">
                <a:latin typeface="Open Sans" panose="020B0606030504020204" pitchFamily="34" charset="0"/>
                <a:ea typeface="Open Sans" panose="020B0606030504020204" pitchFamily="34" charset="0"/>
                <a:cs typeface="Open Sans" panose="020B0606030504020204" pitchFamily="34" charset="0"/>
              </a:rPr>
              <a:t>2024 Kansas CTE Scholar</a:t>
            </a:r>
            <a:br>
              <a:rPr lang="en-US" dirty="0"/>
            </a:br>
            <a:r>
              <a:rPr lang="en-US" dirty="0"/>
              <a:t>Due March 1</a:t>
            </a:r>
          </a:p>
        </p:txBody>
      </p:sp>
      <p:pic>
        <p:nvPicPr>
          <p:cNvPr id="3" name="Content Placeholder 9">
            <a:extLst>
              <a:ext uri="{FF2B5EF4-FFF2-40B4-BE49-F238E27FC236}">
                <a16:creationId xmlns:a16="http://schemas.microsoft.com/office/drawing/2014/main" id="{77810B70-BC32-9CCD-26E9-E7DA22A292FE}"/>
              </a:ext>
            </a:extLst>
          </p:cNvPr>
          <p:cNvPicPr>
            <a:picLocks noChangeAspect="1"/>
          </p:cNvPicPr>
          <p:nvPr/>
        </p:nvPicPr>
        <p:blipFill>
          <a:blip r:embed="rId3"/>
          <a:stretch>
            <a:fillRect/>
          </a:stretch>
        </p:blipFill>
        <p:spPr>
          <a:xfrm>
            <a:off x="9465600" y="349415"/>
            <a:ext cx="1984619" cy="1984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5922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urple and white flyer">
            <a:extLst>
              <a:ext uri="{FF2B5EF4-FFF2-40B4-BE49-F238E27FC236}">
                <a16:creationId xmlns:a16="http://schemas.microsoft.com/office/drawing/2014/main" id="{68B59E47-90DB-1E73-B068-620C3F8DC0F3}"/>
              </a:ext>
            </a:extLst>
          </p:cNvPr>
          <p:cNvPicPr>
            <a:picLocks noGrp="1" noChangeAspect="1"/>
          </p:cNvPicPr>
          <p:nvPr>
            <p:ph idx="1"/>
          </p:nvPr>
        </p:nvPicPr>
        <p:blipFill>
          <a:blip r:embed="rId2"/>
          <a:stretch>
            <a:fillRect/>
          </a:stretch>
        </p:blipFill>
        <p:spPr>
          <a:xfrm>
            <a:off x="3710354" y="49561"/>
            <a:ext cx="4771293" cy="6176433"/>
          </a:xfrm>
        </p:spPr>
      </p:pic>
    </p:spTree>
    <p:extLst>
      <p:ext uri="{BB962C8B-B14F-4D97-AF65-F5344CB8AC3E}">
        <p14:creationId xmlns:p14="http://schemas.microsoft.com/office/powerpoint/2010/main" val="1170943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p42"/>
          <p:cNvSpPr txBox="1"/>
          <p:nvPr/>
        </p:nvSpPr>
        <p:spPr>
          <a:xfrm>
            <a:off x="1003053" y="3077763"/>
            <a:ext cx="5375200" cy="2354000"/>
          </a:xfrm>
          <a:prstGeom prst="rect">
            <a:avLst/>
          </a:prstGeom>
          <a:noFill/>
          <a:ln>
            <a:noFill/>
          </a:ln>
        </p:spPr>
        <p:txBody>
          <a:bodyPr spcFirstLastPara="1" wrap="square" lIns="91433" tIns="45700" rIns="91433" bIns="45700" anchor="ctr" anchorCtr="0">
            <a:normAutofit/>
          </a:bodyPr>
          <a:lstStyle/>
          <a:p>
            <a:pPr marL="457189" lvl="1">
              <a:lnSpc>
                <a:spcPct val="90000"/>
              </a:lnSpc>
              <a:buClr>
                <a:schemeClr val="accent1"/>
              </a:buClr>
              <a:buSzPts val="1500"/>
            </a:pPr>
            <a:r>
              <a:rPr lang="en" sz="2000" dirty="0">
                <a:solidFill>
                  <a:schemeClr val="dk1"/>
                </a:solidFill>
                <a:latin typeface="Open Sans Light"/>
                <a:ea typeface="Open Sans Light"/>
                <a:cs typeface="Open Sans Light"/>
                <a:sym typeface="Open Sans Light"/>
              </a:rPr>
              <a:t>Natalie Clark </a:t>
            </a:r>
            <a:br>
              <a:rPr lang="en" sz="2000" dirty="0">
                <a:solidFill>
                  <a:schemeClr val="dk1"/>
                </a:solidFill>
                <a:latin typeface="Open Sans Light"/>
                <a:ea typeface="Open Sans Light"/>
                <a:cs typeface="Open Sans Light"/>
                <a:sym typeface="Open Sans Light"/>
              </a:rPr>
            </a:br>
            <a:r>
              <a:rPr lang="en" sz="2000" dirty="0">
                <a:solidFill>
                  <a:schemeClr val="dk1"/>
                </a:solidFill>
                <a:latin typeface="Open Sans Light"/>
                <a:ea typeface="Open Sans Light"/>
                <a:cs typeface="Open Sans Light"/>
                <a:sym typeface="Open Sans Light"/>
              </a:rPr>
              <a:t>Assistant Director </a:t>
            </a:r>
            <a:br>
              <a:rPr lang="en" sz="2000" dirty="0">
                <a:solidFill>
                  <a:schemeClr val="dk1"/>
                </a:solidFill>
                <a:latin typeface="Open Sans Light"/>
                <a:ea typeface="Open Sans Light"/>
                <a:cs typeface="Open Sans Light"/>
                <a:sym typeface="Open Sans Light"/>
              </a:rPr>
            </a:br>
            <a:r>
              <a:rPr lang="en" sz="2000" dirty="0">
                <a:solidFill>
                  <a:schemeClr val="dk1"/>
                </a:solidFill>
                <a:latin typeface="Open Sans Light"/>
                <a:ea typeface="Open Sans Light"/>
                <a:cs typeface="Open Sans Light"/>
                <a:sym typeface="Open Sans Light"/>
              </a:rPr>
              <a:t>Career, Standards and Assessment Services</a:t>
            </a:r>
            <a:br>
              <a:rPr lang="en" sz="2000" dirty="0">
                <a:solidFill>
                  <a:schemeClr val="dk1"/>
                </a:solidFill>
                <a:latin typeface="Open Sans Light"/>
                <a:ea typeface="Open Sans Light"/>
                <a:cs typeface="Open Sans Light"/>
                <a:sym typeface="Open Sans Light"/>
              </a:rPr>
            </a:br>
            <a:r>
              <a:rPr lang="en" sz="2000" dirty="0">
                <a:solidFill>
                  <a:schemeClr val="dk1"/>
                </a:solidFill>
                <a:latin typeface="Open Sans Light"/>
                <a:ea typeface="Open Sans Light"/>
                <a:cs typeface="Open Sans Light"/>
                <a:sym typeface="Open Sans Light"/>
              </a:rPr>
              <a:t>(785) 296-4351</a:t>
            </a:r>
            <a:br>
              <a:rPr lang="en" sz="2000" dirty="0">
                <a:solidFill>
                  <a:schemeClr val="dk1"/>
                </a:solidFill>
                <a:latin typeface="Open Sans Light"/>
                <a:ea typeface="Open Sans Light"/>
                <a:cs typeface="Open Sans Light"/>
                <a:sym typeface="Open Sans Light"/>
              </a:rPr>
            </a:br>
            <a:r>
              <a:rPr lang="en" sz="2000" u="sng" dirty="0">
                <a:solidFill>
                  <a:schemeClr val="dk1"/>
                </a:solidFill>
                <a:latin typeface="Open Sans Light"/>
                <a:ea typeface="Open Sans Light"/>
                <a:cs typeface="Open Sans Light"/>
                <a:sym typeface="Open Sans Light"/>
                <a:hlinkClick r:id="rId3">
                  <a:extLst>
                    <a:ext uri="{A12FA001-AC4F-418D-AE19-62706E023703}">
                      <ahyp:hlinkClr xmlns:ahyp="http://schemas.microsoft.com/office/drawing/2018/hyperlinkcolor" val="tx"/>
                    </a:ext>
                  </a:extLst>
                </a:hlinkClick>
              </a:rPr>
              <a:t>ndclark@ksde.org</a:t>
            </a:r>
            <a:r>
              <a:rPr lang="en" sz="2000" dirty="0">
                <a:solidFill>
                  <a:schemeClr val="dk1"/>
                </a:solidFill>
                <a:latin typeface="Open Sans Light"/>
                <a:ea typeface="Open Sans Light"/>
                <a:cs typeface="Open Sans Light"/>
                <a:sym typeface="Open Sans Light"/>
              </a:rPr>
              <a:t> </a:t>
            </a:r>
            <a:endParaRPr sz="1467"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04A2-1239-529B-ED92-A6D402AE403F}"/>
              </a:ext>
            </a:extLst>
          </p:cNvPr>
          <p:cNvSpPr>
            <a:spLocks noGrp="1"/>
          </p:cNvSpPr>
          <p:nvPr>
            <p:ph type="title"/>
          </p:nvPr>
        </p:nvSpPr>
        <p:spPr/>
        <p:txBody>
          <a:bodyPr/>
          <a:lstStyle/>
          <a:p>
            <a:r>
              <a:rPr lang="en-US" dirty="0"/>
              <a:t>Star </a:t>
            </a:r>
            <a:br>
              <a:rPr lang="en-US" dirty="0"/>
            </a:br>
            <a:r>
              <a:rPr lang="en-US" dirty="0"/>
              <a:t>Recognition</a:t>
            </a:r>
          </a:p>
        </p:txBody>
      </p:sp>
      <p:sp>
        <p:nvSpPr>
          <p:cNvPr id="3" name="Text Placeholder 2">
            <a:extLst>
              <a:ext uri="{FF2B5EF4-FFF2-40B4-BE49-F238E27FC236}">
                <a16:creationId xmlns:a16="http://schemas.microsoft.com/office/drawing/2014/main" id="{0F43E857-9565-9FE4-7AFF-CCCEA9C6F191}"/>
              </a:ext>
            </a:extLst>
          </p:cNvPr>
          <p:cNvSpPr>
            <a:spLocks noGrp="1"/>
          </p:cNvSpPr>
          <p:nvPr>
            <p:ph type="body" idx="1"/>
          </p:nvPr>
        </p:nvSpPr>
        <p:spPr/>
        <p:txBody>
          <a:bodyPr/>
          <a:lstStyle/>
          <a:p>
            <a:r>
              <a:rPr lang="en-US" dirty="0"/>
              <a:t>Myron Melton</a:t>
            </a:r>
          </a:p>
        </p:txBody>
      </p:sp>
    </p:spTree>
    <p:extLst>
      <p:ext uri="{BB962C8B-B14F-4D97-AF65-F5344CB8AC3E}">
        <p14:creationId xmlns:p14="http://schemas.microsoft.com/office/powerpoint/2010/main" val="2130557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D5D2387-B240-2DFD-8105-121960372526}"/>
              </a:ext>
            </a:extLst>
          </p:cNvPr>
          <p:cNvSpPr>
            <a:spLocks noGrp="1"/>
          </p:cNvSpPr>
          <p:nvPr>
            <p:ph idx="1"/>
          </p:nvPr>
        </p:nvSpPr>
        <p:spPr>
          <a:xfrm>
            <a:off x="838200" y="1287456"/>
            <a:ext cx="10515600" cy="4976184"/>
          </a:xfrm>
        </p:spPr>
        <p:txBody>
          <a:bodyPr>
            <a:normAutofit fontScale="85000" lnSpcReduction="20000"/>
          </a:bodyPr>
          <a:lstStyle/>
          <a:p>
            <a:pPr algn="l" fontAlgn="base"/>
            <a:r>
              <a:rPr lang="en-US" b="0" i="0" dirty="0">
                <a:solidFill>
                  <a:srgbClr val="0245CA"/>
                </a:solidFill>
                <a:effectLst/>
                <a:latin typeface="Open Sans" panose="020B0606030504020204" pitchFamily="34" charset="0"/>
              </a:rPr>
              <a:t>Districts can apply in these four areas:</a:t>
            </a:r>
          </a:p>
          <a:p>
            <a:pPr lvl="1" fontAlgn="base"/>
            <a:r>
              <a:rPr lang="en-US" b="0" i="0" u="none" strike="noStrike" dirty="0">
                <a:solidFill>
                  <a:srgbClr val="0000E6"/>
                </a:solidFill>
                <a:effectLst/>
                <a:latin typeface="inherit"/>
                <a:hlinkClick r:id="rId2"/>
              </a:rPr>
              <a:t>Social-Emotional Growth</a:t>
            </a:r>
            <a:endParaRPr lang="en-US" b="0" i="0" dirty="0">
              <a:solidFill>
                <a:srgbClr val="666666"/>
              </a:solidFill>
              <a:effectLst/>
              <a:latin typeface="inherit"/>
            </a:endParaRPr>
          </a:p>
          <a:p>
            <a:pPr lvl="1" fontAlgn="base"/>
            <a:r>
              <a:rPr lang="en-US" b="0" i="0" u="none" strike="noStrike" dirty="0">
                <a:solidFill>
                  <a:srgbClr val="0000E6"/>
                </a:solidFill>
                <a:effectLst/>
                <a:latin typeface="inherit"/>
                <a:hlinkClick r:id="rId3"/>
              </a:rPr>
              <a:t>Kindergarten Readiness</a:t>
            </a:r>
            <a:endParaRPr lang="en-US" b="0" i="0" dirty="0">
              <a:solidFill>
                <a:srgbClr val="666666"/>
              </a:solidFill>
              <a:effectLst/>
              <a:latin typeface="inherit"/>
            </a:endParaRPr>
          </a:p>
          <a:p>
            <a:pPr lvl="1" fontAlgn="base"/>
            <a:r>
              <a:rPr lang="en-US" b="0" i="0" u="sng" dirty="0">
                <a:solidFill>
                  <a:srgbClr val="000099"/>
                </a:solidFill>
                <a:effectLst/>
                <a:latin typeface="inherit"/>
                <a:hlinkClick r:id="rId4"/>
              </a:rPr>
              <a:t>Individual Plan of Study (IPS)</a:t>
            </a:r>
            <a:endParaRPr lang="en-US" b="0" i="0" dirty="0">
              <a:solidFill>
                <a:srgbClr val="666666"/>
              </a:solidFill>
              <a:effectLst/>
              <a:latin typeface="inherit"/>
            </a:endParaRPr>
          </a:p>
          <a:p>
            <a:pPr lvl="1" fontAlgn="base"/>
            <a:r>
              <a:rPr lang="en-US" b="0" i="0" u="none" strike="noStrike" dirty="0">
                <a:solidFill>
                  <a:srgbClr val="0000E6"/>
                </a:solidFill>
                <a:effectLst/>
                <a:latin typeface="inherit"/>
                <a:hlinkClick r:id="rId5"/>
              </a:rPr>
              <a:t>Civic Engagement</a:t>
            </a:r>
            <a:endParaRPr lang="en-US" b="0" i="0" u="none" strike="noStrike" dirty="0">
              <a:solidFill>
                <a:srgbClr val="0000E6"/>
              </a:solidFill>
              <a:effectLst/>
              <a:latin typeface="inherit"/>
            </a:endParaRPr>
          </a:p>
          <a:p>
            <a:pPr fontAlgn="base"/>
            <a:r>
              <a:rPr lang="en-US" dirty="0">
                <a:solidFill>
                  <a:srgbClr val="0245CA"/>
                </a:solidFill>
                <a:latin typeface="+mj-lt"/>
              </a:rPr>
              <a:t>Applications for 2023 have been carried over to 2024</a:t>
            </a:r>
          </a:p>
          <a:p>
            <a:pPr fontAlgn="base"/>
            <a:r>
              <a:rPr lang="en-US" b="0" i="0" dirty="0">
                <a:solidFill>
                  <a:srgbClr val="0245CA"/>
                </a:solidFill>
                <a:effectLst/>
                <a:latin typeface="Open Sans" panose="020B0606030504020204" pitchFamily="34" charset="0"/>
              </a:rPr>
              <a:t>Districts can apply for a higher Star Recognition in any of the four qualitative areas</a:t>
            </a:r>
          </a:p>
          <a:p>
            <a:pPr fontAlgn="base"/>
            <a:r>
              <a:rPr lang="en-US" b="0" i="0" dirty="0">
                <a:solidFill>
                  <a:srgbClr val="0245CA"/>
                </a:solidFill>
                <a:effectLst/>
                <a:latin typeface="Open Sans" panose="020B0606030504020204" pitchFamily="34" charset="0"/>
              </a:rPr>
              <a:t>Districts must upload artifacts to support </a:t>
            </a:r>
            <a:r>
              <a:rPr lang="en-US" b="0" i="0" u="sng" dirty="0">
                <a:solidFill>
                  <a:srgbClr val="0245CA"/>
                </a:solidFill>
                <a:effectLst/>
                <a:latin typeface="Open Sans" panose="020B0606030504020204" pitchFamily="34" charset="0"/>
              </a:rPr>
              <a:t>ALL</a:t>
            </a:r>
            <a:r>
              <a:rPr lang="en-US" b="0" i="0" dirty="0">
                <a:solidFill>
                  <a:srgbClr val="0245CA"/>
                </a:solidFill>
                <a:effectLst/>
                <a:latin typeface="Open Sans" panose="020B0606030504020204" pitchFamily="34" charset="0"/>
              </a:rPr>
              <a:t> ratings</a:t>
            </a:r>
          </a:p>
          <a:p>
            <a:pPr fontAlgn="base"/>
            <a:r>
              <a:rPr lang="en-US" dirty="0">
                <a:solidFill>
                  <a:srgbClr val="0245CA"/>
                </a:solidFill>
                <a:latin typeface="Open Sans" panose="020B0606030504020204" pitchFamily="34" charset="0"/>
              </a:rPr>
              <a:t>Applications are due by May 3, 2024</a:t>
            </a:r>
          </a:p>
          <a:p>
            <a:pPr fontAlgn="base"/>
            <a:r>
              <a:rPr lang="en-US" b="0" i="0" dirty="0">
                <a:solidFill>
                  <a:srgbClr val="0245CA"/>
                </a:solidFill>
                <a:effectLst/>
                <a:latin typeface="Open Sans" panose="020B0606030504020204" pitchFamily="34" charset="0"/>
              </a:rPr>
              <a:t>For more information, please visit</a:t>
            </a:r>
            <a:r>
              <a:rPr lang="en-US" b="0" i="0" dirty="0">
                <a:solidFill>
                  <a:srgbClr val="666666"/>
                </a:solidFill>
                <a:effectLst/>
                <a:latin typeface="Open Sans" panose="020B0606030504020204" pitchFamily="34" charset="0"/>
              </a:rPr>
              <a:t> </a:t>
            </a:r>
            <a:r>
              <a:rPr lang="en-US" b="0" i="0" u="none" strike="noStrike" dirty="0">
                <a:solidFill>
                  <a:srgbClr val="0000E6"/>
                </a:solidFill>
                <a:effectLst/>
                <a:latin typeface="Open Sans" panose="020B0606030504020204" pitchFamily="34" charset="0"/>
                <a:hlinkClick r:id="rId6"/>
              </a:rPr>
              <a:t>https://www.ksde.org/Agency/Fiscal-and-Administrative-Services/Communications-and-Recognition-Programs/Vision-Kansans-Can/Kansans-Can-Star-Recognition/How-to-Apply</a:t>
            </a:r>
            <a:r>
              <a:rPr lang="en-US" b="0" i="0" dirty="0">
                <a:solidFill>
                  <a:srgbClr val="666666"/>
                </a:solidFill>
                <a:effectLst/>
                <a:latin typeface="Open Sans" panose="020B0606030504020204" pitchFamily="34" charset="0"/>
              </a:rPr>
              <a:t>.</a:t>
            </a:r>
          </a:p>
          <a:p>
            <a:pPr fontAlgn="base"/>
            <a:r>
              <a:rPr lang="en-US" dirty="0">
                <a:solidFill>
                  <a:srgbClr val="0245CA"/>
                </a:solidFill>
                <a:latin typeface="Open Sans" panose="020B0606030504020204" pitchFamily="34" charset="0"/>
              </a:rPr>
              <a:t>Q</a:t>
            </a:r>
            <a:r>
              <a:rPr lang="en-US" b="0" i="0" dirty="0">
                <a:solidFill>
                  <a:srgbClr val="0245CA"/>
                </a:solidFill>
                <a:effectLst/>
                <a:latin typeface="Open Sans" panose="020B0606030504020204" pitchFamily="34" charset="0"/>
              </a:rPr>
              <a:t>uestions about the program, email </a:t>
            </a:r>
            <a:r>
              <a:rPr lang="en-US" b="0" i="0" u="none" strike="noStrike" dirty="0">
                <a:solidFill>
                  <a:srgbClr val="0000E6"/>
                </a:solidFill>
                <a:effectLst/>
                <a:latin typeface="Open Sans" panose="020B0606030504020204" pitchFamily="34" charset="0"/>
                <a:hlinkClick r:id="rId7"/>
              </a:rPr>
              <a:t>kcanstars@ksde.org</a:t>
            </a:r>
            <a:r>
              <a:rPr lang="en-US" b="0" i="0" dirty="0">
                <a:solidFill>
                  <a:srgbClr val="666666"/>
                </a:solidFill>
                <a:effectLst/>
                <a:latin typeface="Open Sans" panose="020B0606030504020204" pitchFamily="34" charset="0"/>
              </a:rPr>
              <a:t>.</a:t>
            </a:r>
            <a:endParaRPr lang="en-US" dirty="0">
              <a:solidFill>
                <a:srgbClr val="0245CA"/>
              </a:solidFill>
              <a:latin typeface="Open Sans" panose="020B0606030504020204" pitchFamily="34" charset="0"/>
            </a:endParaRPr>
          </a:p>
          <a:p>
            <a:pPr fontAlgn="base"/>
            <a:endParaRPr lang="en-US" b="0" i="0" dirty="0">
              <a:solidFill>
                <a:srgbClr val="0245CA"/>
              </a:solidFill>
              <a:effectLst/>
              <a:latin typeface="+mj-lt"/>
            </a:endParaRPr>
          </a:p>
          <a:p>
            <a:endParaRPr lang="en-US" dirty="0"/>
          </a:p>
        </p:txBody>
      </p:sp>
      <p:sp>
        <p:nvSpPr>
          <p:cNvPr id="4" name="Title 3">
            <a:extLst>
              <a:ext uri="{FF2B5EF4-FFF2-40B4-BE49-F238E27FC236}">
                <a16:creationId xmlns:a16="http://schemas.microsoft.com/office/drawing/2014/main" id="{FA4986B2-A5F6-12C2-2F66-B0A8E0614ACE}"/>
              </a:ext>
            </a:extLst>
          </p:cNvPr>
          <p:cNvSpPr>
            <a:spLocks noGrp="1"/>
          </p:cNvSpPr>
          <p:nvPr>
            <p:ph type="title"/>
          </p:nvPr>
        </p:nvSpPr>
        <p:spPr>
          <a:xfrm>
            <a:off x="838200" y="365125"/>
            <a:ext cx="10515600" cy="759587"/>
          </a:xfrm>
        </p:spPr>
        <p:txBody>
          <a:bodyPr/>
          <a:lstStyle/>
          <a:p>
            <a:r>
              <a:rPr lang="en-US" dirty="0"/>
              <a:t>Star Recognition</a:t>
            </a:r>
          </a:p>
        </p:txBody>
      </p:sp>
    </p:spTree>
    <p:extLst>
      <p:ext uri="{BB962C8B-B14F-4D97-AF65-F5344CB8AC3E}">
        <p14:creationId xmlns:p14="http://schemas.microsoft.com/office/powerpoint/2010/main" val="1411169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1"/>
          <p:cNvSpPr txBox="1">
            <a:spLocks noGrp="1"/>
          </p:cNvSpPr>
          <p:nvPr>
            <p:ph type="subTitle" idx="1"/>
          </p:nvPr>
        </p:nvSpPr>
        <p:spPr>
          <a:prstGeom prst="rect">
            <a:avLst/>
          </a:prstGeom>
          <a:noFill/>
          <a:ln>
            <a:noFill/>
          </a:ln>
        </p:spPr>
        <p:txBody>
          <a:bodyPr spcFirstLastPara="1" vert="horz" wrap="square" lIns="91433" tIns="45700" rIns="91433" bIns="45700" rtlCol="0" anchor="t" anchorCtr="0">
            <a:normAutofit/>
          </a:bodyPr>
          <a:lstStyle/>
          <a:p>
            <a:pPr marL="0" indent="0">
              <a:spcBef>
                <a:spcPts val="0"/>
              </a:spcBef>
            </a:pPr>
            <a:r>
              <a:rPr lang="en" dirty="0"/>
              <a:t>January 19, 2024</a:t>
            </a:r>
            <a:endParaRPr dirty="0"/>
          </a:p>
        </p:txBody>
      </p:sp>
      <p:sp>
        <p:nvSpPr>
          <p:cNvPr id="253" name="Google Shape;253;p51"/>
          <p:cNvSpPr txBox="1">
            <a:spLocks noGrp="1"/>
          </p:cNvSpPr>
          <p:nvPr>
            <p:ph type="title"/>
          </p:nvPr>
        </p:nvSpPr>
        <p:spPr>
          <a:prstGeom prst="rect">
            <a:avLst/>
          </a:prstGeom>
          <a:noFill/>
          <a:ln>
            <a:noFill/>
          </a:ln>
        </p:spPr>
        <p:txBody>
          <a:bodyPr spcFirstLastPara="1" vert="horz" wrap="square" lIns="91433" tIns="45700" rIns="91433" bIns="45700" rtlCol="0" anchor="ctr" anchorCtr="0">
            <a:normAutofit/>
          </a:bodyPr>
          <a:lstStyle/>
          <a:p>
            <a:r>
              <a:rPr lang="en" dirty="0"/>
              <a:t>Individual Plan of Study</a:t>
            </a:r>
            <a:endParaRPr dirty="0"/>
          </a:p>
          <a:p>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C11D0D-92D3-A0BE-AB10-50F6E52EDBAE}"/>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67C9DFF7-6D02-5EB4-6ABE-5063FA8014B7}"/>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9B4CC699-DAC2-3B97-D987-0EEF12969756}"/>
              </a:ext>
            </a:extLst>
          </p:cNvPr>
          <p:cNvPicPr>
            <a:picLocks noChangeAspect="1"/>
          </p:cNvPicPr>
          <p:nvPr/>
        </p:nvPicPr>
        <p:blipFill>
          <a:blip r:embed="rId3"/>
          <a:stretch>
            <a:fillRect/>
          </a:stretch>
        </p:blipFill>
        <p:spPr>
          <a:xfrm>
            <a:off x="-674337" y="-277542"/>
            <a:ext cx="12923103" cy="7087220"/>
          </a:xfrm>
          <a:prstGeom prst="rect">
            <a:avLst/>
          </a:prstGeom>
        </p:spPr>
      </p:pic>
    </p:spTree>
    <p:extLst>
      <p:ext uri="{BB962C8B-B14F-4D97-AF65-F5344CB8AC3E}">
        <p14:creationId xmlns:p14="http://schemas.microsoft.com/office/powerpoint/2010/main" val="1298261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753225-399F-F2A2-FDC4-710C7651D35B}"/>
              </a:ext>
            </a:extLst>
          </p:cNvPr>
          <p:cNvSpPr>
            <a:spLocks noGrp="1"/>
          </p:cNvSpPr>
          <p:nvPr>
            <p:ph type="body" idx="1"/>
          </p:nvPr>
        </p:nvSpPr>
        <p:spPr/>
        <p:txBody>
          <a:bodyPr>
            <a:normAutofit fontScale="92500" lnSpcReduction="10000"/>
          </a:bodyPr>
          <a:lstStyle/>
          <a:p>
            <a:pPr marL="0" indent="0">
              <a:spcBef>
                <a:spcPts val="0"/>
              </a:spcBef>
              <a:buNone/>
            </a:pPr>
            <a:r>
              <a:rPr lang="en-US" sz="3467" b="1" dirty="0">
                <a:solidFill>
                  <a:srgbClr val="000000"/>
                </a:solidFill>
                <a:latin typeface="Open Sans SemiBold" panose="020B0706030804020204" pitchFamily="34" charset="0"/>
                <a:ea typeface="Times New Roman" panose="02020603050405020304" pitchFamily="18" charset="0"/>
              </a:rPr>
              <a:t>KSDE Responsibilities</a:t>
            </a:r>
          </a:p>
          <a:p>
            <a:pPr marL="0" indent="0">
              <a:spcBef>
                <a:spcPts val="0"/>
              </a:spcBef>
              <a:buNone/>
            </a:pPr>
            <a:endParaRPr lang="en-US" sz="2400" b="1" dirty="0">
              <a:solidFill>
                <a:srgbClr val="12284C"/>
              </a:solidFill>
              <a:latin typeface="Open Sans SemiBold" panose="020B0706030804020204" pitchFamily="34" charset="0"/>
              <a:ea typeface="Times New Roman" panose="02020603050405020304" pitchFamily="18" charset="0"/>
            </a:endParaRPr>
          </a:p>
          <a:p>
            <a:pPr marL="0" indent="0">
              <a:lnSpc>
                <a:spcPct val="110000"/>
              </a:lnSpc>
              <a:spcBef>
                <a:spcPts val="0"/>
              </a:spcBef>
              <a:buNone/>
            </a:pPr>
            <a:r>
              <a:rPr lang="en-US" sz="2667" dirty="0">
                <a:ea typeface="Times New Roman" panose="02020603050405020304" pitchFamily="18" charset="0"/>
                <a:cs typeface="Times New Roman" panose="02020603050405020304" pitchFamily="18" charset="0"/>
              </a:rPr>
              <a:t>Ensure distribution of</a:t>
            </a:r>
          </a:p>
          <a:p>
            <a:pPr marL="457189" indent="-457189">
              <a:lnSpc>
                <a:spcPct val="110000"/>
              </a:lnSpc>
              <a:spcBef>
                <a:spcPts val="0"/>
              </a:spcBef>
              <a:buFont typeface="Symbol" panose="05050102010706020507" pitchFamily="18" charset="2"/>
              <a:buChar char=""/>
            </a:pPr>
            <a:r>
              <a:rPr lang="en-US" sz="2667" dirty="0">
                <a:ea typeface="Times New Roman" panose="02020603050405020304" pitchFamily="18" charset="0"/>
              </a:rPr>
              <a:t>The degree prospectus information published by the Kansas Board of Regents.</a:t>
            </a:r>
          </a:p>
          <a:p>
            <a:pPr marL="457189" indent="-457189">
              <a:lnSpc>
                <a:spcPct val="110000"/>
              </a:lnSpc>
              <a:spcBef>
                <a:spcPts val="0"/>
              </a:spcBef>
              <a:buFont typeface="Symbol" panose="05050102010706020507" pitchFamily="18" charset="2"/>
              <a:buChar char=""/>
            </a:pPr>
            <a:r>
              <a:rPr lang="en-US" sz="2667" dirty="0">
                <a:ea typeface="Times New Roman" panose="02020603050405020304" pitchFamily="18" charset="0"/>
              </a:rPr>
              <a:t>The </a:t>
            </a:r>
            <a:r>
              <a:rPr lang="en-US" sz="2667" dirty="0">
                <a:ea typeface="Times New Roman" panose="02020603050405020304" pitchFamily="18" charset="0"/>
                <a:hlinkClick r:id="rId2"/>
              </a:rPr>
              <a:t>Kansas Training Information Program (K-TIP) </a:t>
            </a:r>
            <a:r>
              <a:rPr lang="en-US" sz="2667" dirty="0">
                <a:ea typeface="Times New Roman" panose="02020603050405020304" pitchFamily="18" charset="0"/>
              </a:rPr>
              <a:t>report.</a:t>
            </a:r>
          </a:p>
          <a:p>
            <a:pPr marL="457189" indent="-457189">
              <a:lnSpc>
                <a:spcPct val="110000"/>
              </a:lnSpc>
              <a:spcBef>
                <a:spcPts val="0"/>
              </a:spcBef>
              <a:buFont typeface="Symbol" panose="05050102010706020507" pitchFamily="18" charset="2"/>
              <a:buChar char=""/>
            </a:pPr>
            <a:r>
              <a:rPr lang="en-US" sz="2667" dirty="0">
                <a:ea typeface="Times New Roman" panose="02020603050405020304" pitchFamily="18" charset="0"/>
              </a:rPr>
              <a:t>Other information relevant to the students’ understanding of potential earnings.</a:t>
            </a:r>
          </a:p>
          <a:p>
            <a:pPr marL="457189" indent="-457189">
              <a:lnSpc>
                <a:spcPct val="110000"/>
              </a:lnSpc>
              <a:spcBef>
                <a:spcPts val="0"/>
              </a:spcBef>
              <a:spcAft>
                <a:spcPts val="800"/>
              </a:spcAft>
              <a:buFont typeface="Symbol" panose="05050102010706020507" pitchFamily="18" charset="2"/>
              <a:buChar char=""/>
            </a:pPr>
            <a:r>
              <a:rPr lang="en-US" sz="2667" dirty="0">
                <a:ea typeface="Times New Roman" panose="02020603050405020304" pitchFamily="18" charset="0"/>
              </a:rPr>
              <a:t>The potential earnings of the branches of the armed services of the US Military.</a:t>
            </a:r>
          </a:p>
          <a:p>
            <a:pPr marL="186262" indent="0">
              <a:buNone/>
            </a:pPr>
            <a:r>
              <a:rPr lang="en-US" sz="2667" dirty="0"/>
              <a:t> to students 7-12 grades and their families by October 15</a:t>
            </a:r>
            <a:r>
              <a:rPr lang="en-US" sz="2667" baseline="30000" dirty="0"/>
              <a:t>th</a:t>
            </a:r>
            <a:r>
              <a:rPr lang="en-US" sz="2667" dirty="0"/>
              <a:t> each year.</a:t>
            </a:r>
          </a:p>
        </p:txBody>
      </p:sp>
      <p:sp>
        <p:nvSpPr>
          <p:cNvPr id="3" name="Title 2">
            <a:extLst>
              <a:ext uri="{FF2B5EF4-FFF2-40B4-BE49-F238E27FC236}">
                <a16:creationId xmlns:a16="http://schemas.microsoft.com/office/drawing/2014/main" id="{6B8E1F09-9886-E5E0-54EF-51B188A5F302}"/>
              </a:ext>
            </a:extLst>
          </p:cNvPr>
          <p:cNvSpPr>
            <a:spLocks noGrp="1"/>
          </p:cNvSpPr>
          <p:nvPr>
            <p:ph type="title"/>
          </p:nvPr>
        </p:nvSpPr>
        <p:spPr/>
        <p:txBody>
          <a:bodyPr/>
          <a:lstStyle/>
          <a:p>
            <a:r>
              <a:rPr lang="en-US" dirty="0"/>
              <a:t>The Students’ Right to Know Act</a:t>
            </a:r>
          </a:p>
        </p:txBody>
      </p:sp>
    </p:spTree>
    <p:extLst>
      <p:ext uri="{BB962C8B-B14F-4D97-AF65-F5344CB8AC3E}">
        <p14:creationId xmlns:p14="http://schemas.microsoft.com/office/powerpoint/2010/main" val="284013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26AA00-A84A-FEC4-54CF-AF094BF1A3F8}"/>
              </a:ext>
            </a:extLst>
          </p:cNvPr>
          <p:cNvSpPr>
            <a:spLocks noGrp="1"/>
          </p:cNvSpPr>
          <p:nvPr>
            <p:ph idx="1"/>
          </p:nvPr>
        </p:nvSpPr>
        <p:spPr>
          <a:xfrm>
            <a:off x="614364" y="1571625"/>
            <a:ext cx="10515599" cy="4500564"/>
          </a:xfrm>
        </p:spPr>
        <p:txBody>
          <a:bodyPr>
            <a:noAutofit/>
          </a:bodyPr>
          <a:lstStyle/>
          <a:p>
            <a:r>
              <a:rPr lang="en-US" sz="2200" dirty="0">
                <a:effectLst/>
                <a:latin typeface="+mn-lt"/>
                <a:ea typeface="Calibri" panose="020F0502020204030204" pitchFamily="34" charset="0"/>
              </a:rPr>
              <a:t>The Achievement and Assessment Institute (AAI) </a:t>
            </a:r>
            <a:r>
              <a:rPr lang="en-US" sz="2200" dirty="0">
                <a:latin typeface="+mn-lt"/>
                <a:ea typeface="Calibri" panose="020F0502020204030204" pitchFamily="34" charset="0"/>
              </a:rPr>
              <a:t>in partnership</a:t>
            </a:r>
            <a:r>
              <a:rPr lang="en-US" sz="2200" dirty="0">
                <a:effectLst/>
                <a:latin typeface="+mn-lt"/>
                <a:ea typeface="Calibri" panose="020F0502020204030204" pitchFamily="34" charset="0"/>
              </a:rPr>
              <a:t> with the Kansas State Department of Education (KSDE) determined the content to be assessed by Kansas Assessment Program (KAP) tests for each subject area and specific grade.</a:t>
            </a:r>
          </a:p>
          <a:p>
            <a:r>
              <a:rPr lang="en-US" sz="2200" dirty="0">
                <a:effectLst/>
                <a:latin typeface="+mn-lt"/>
                <a:ea typeface="Calibri" panose="020F0502020204030204" pitchFamily="34" charset="0"/>
              </a:rPr>
              <a:t>The 2025 English language arts (ELA) summative assessment is aligned to the 2023 Kansas Standards and 2017 Kansas Standards for Mathematics. </a:t>
            </a:r>
            <a:endParaRPr lang="en-US" sz="2200" dirty="0">
              <a:latin typeface="+mn-lt"/>
              <a:ea typeface="Calibri" panose="020F0502020204030204" pitchFamily="34" charset="0"/>
            </a:endParaRPr>
          </a:p>
          <a:p>
            <a:r>
              <a:rPr lang="en-US" sz="2200" dirty="0">
                <a:effectLst/>
                <a:latin typeface="+mn-lt"/>
                <a:ea typeface="Calibri" panose="020F0502020204030204" pitchFamily="34" charset="0"/>
              </a:rPr>
              <a:t>The 2025 science summative assessment is aligned to the 2013 Kansas Science Standards. </a:t>
            </a:r>
            <a:endParaRPr lang="en-US" sz="2200" dirty="0">
              <a:latin typeface="+mn-lt"/>
              <a:ea typeface="Calibri" panose="020F0502020204030204" pitchFamily="34" charset="0"/>
            </a:endParaRPr>
          </a:p>
          <a:p>
            <a:r>
              <a:rPr lang="en-US" sz="2200" dirty="0">
                <a:effectLst/>
                <a:latin typeface="+mn-lt"/>
                <a:ea typeface="Calibri" panose="020F0502020204030204" pitchFamily="34" charset="0"/>
              </a:rPr>
              <a:t>The 2025 KAP assessments have new blueprints. </a:t>
            </a:r>
          </a:p>
          <a:p>
            <a:r>
              <a:rPr lang="en-US" sz="2200" dirty="0">
                <a:effectLst/>
                <a:latin typeface="+mn-lt"/>
                <a:ea typeface="Calibri" panose="020F0502020204030204" pitchFamily="34" charset="0"/>
              </a:rPr>
              <a:t>All items on 2025 KAP assessments were newly developed and aligned to Kansas Standards.</a:t>
            </a:r>
            <a:endParaRPr lang="en-US" sz="2200" dirty="0">
              <a:latin typeface="+mn-lt"/>
            </a:endParaRPr>
          </a:p>
        </p:txBody>
      </p:sp>
      <p:sp>
        <p:nvSpPr>
          <p:cNvPr id="3" name="Title 2">
            <a:extLst>
              <a:ext uri="{FF2B5EF4-FFF2-40B4-BE49-F238E27FC236}">
                <a16:creationId xmlns:a16="http://schemas.microsoft.com/office/drawing/2014/main" id="{8A4BB733-6A24-9205-0EAE-235624EA43D3}"/>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3559684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
          <p:cNvSpPr/>
          <p:nvPr/>
        </p:nvSpPr>
        <p:spPr>
          <a:xfrm>
            <a:off x="1935213" y="1501587"/>
            <a:ext cx="8544560" cy="4832052"/>
          </a:xfrm>
          <a:prstGeom prst="rect">
            <a:avLst/>
          </a:prstGeom>
          <a:noFill/>
          <a:ln>
            <a:noFill/>
          </a:ln>
        </p:spPr>
        <p:txBody>
          <a:bodyPr spcFirstLastPara="1" wrap="square" lIns="91425" tIns="45700" rIns="91425" bIns="45700" anchor="t" anchorCtr="0">
            <a:spAutoFit/>
          </a:bodyPr>
          <a:lstStyle/>
          <a:p>
            <a:pPr defTabSz="914377">
              <a:buSzPts val="1800"/>
              <a:defRPr/>
            </a:pPr>
            <a:r>
              <a:rPr lang="en-US" dirty="0">
                <a:solidFill>
                  <a:srgbClr val="002060"/>
                </a:solidFill>
                <a:latin typeface="Open Sans Light"/>
                <a:ea typeface="Open Sans Light"/>
                <a:cs typeface="Open Sans Light"/>
                <a:sym typeface="Open Sans Light"/>
              </a:rPr>
              <a:t>All students, beginning in middle school, will develop an IPS based on their career interests. An IPS is both the product a student develops and a process the school implements to guide students in developing future plans.  A student’s IPS is developed cooperatively between the student, school staff members and family members.</a:t>
            </a:r>
            <a:endParaRPr dirty="0">
              <a:solidFill>
                <a:srgbClr val="002060"/>
              </a:solidFill>
              <a:latin typeface="Open Sans Light"/>
              <a:ea typeface="Open Sans Light"/>
              <a:cs typeface="Open Sans Light"/>
              <a:sym typeface="Open Sans Light"/>
            </a:endParaRPr>
          </a:p>
          <a:p>
            <a:pPr defTabSz="914377">
              <a:buSzPts val="1800"/>
              <a:defRPr/>
            </a:pPr>
            <a:r>
              <a:rPr lang="en-US" dirty="0">
                <a:solidFill>
                  <a:srgbClr val="002060"/>
                </a:solidFill>
                <a:latin typeface="Open Sans Light"/>
                <a:ea typeface="Open Sans Light"/>
                <a:cs typeface="Open Sans Light"/>
                <a:sym typeface="Open Sans Light"/>
              </a:rPr>
              <a:t> </a:t>
            </a:r>
            <a:endParaRPr dirty="0">
              <a:solidFill>
                <a:srgbClr val="002060"/>
              </a:solidFill>
              <a:latin typeface="Open Sans Light"/>
              <a:ea typeface="Open Sans Light"/>
              <a:cs typeface="Open Sans Light"/>
              <a:sym typeface="Open Sans Light"/>
            </a:endParaRPr>
          </a:p>
          <a:p>
            <a:pPr defTabSz="914377">
              <a:buSzPts val="2000"/>
              <a:defRPr/>
            </a:pPr>
            <a:r>
              <a:rPr lang="en-US" sz="2000" dirty="0">
                <a:solidFill>
                  <a:srgbClr val="002060"/>
                </a:solidFill>
                <a:latin typeface="Open Sans Light"/>
                <a:ea typeface="Open Sans Light"/>
                <a:cs typeface="Open Sans Light"/>
                <a:sym typeface="Open Sans Light"/>
              </a:rPr>
              <a:t>There are four minimum components of a student’s IPS:</a:t>
            </a:r>
            <a:endParaRPr dirty="0">
              <a:solidFill>
                <a:srgbClr val="002060"/>
              </a:solidFill>
              <a:latin typeface="Open Sans Light"/>
              <a:ea typeface="Open Sans Light"/>
              <a:cs typeface="Open Sans Light"/>
              <a:sym typeface="Open Sans Light"/>
            </a:endParaRPr>
          </a:p>
          <a:p>
            <a:pPr marL="342891" indent="-342891" defTabSz="914377">
              <a:buClr>
                <a:srgbClr val="12284C"/>
              </a:buClr>
              <a:buSzPts val="1800"/>
              <a:buFont typeface="Noto Sans Symbols"/>
              <a:buChar char="∙"/>
              <a:defRPr/>
            </a:pPr>
            <a:r>
              <a:rPr lang="en-US" dirty="0">
                <a:solidFill>
                  <a:srgbClr val="002060"/>
                </a:solidFill>
                <a:latin typeface="Open Sans Light"/>
                <a:ea typeface="Open Sans Light"/>
                <a:cs typeface="Open Sans Light"/>
                <a:sym typeface="Open Sans Light"/>
              </a:rPr>
              <a:t>A graduated series of strength finders and career interest inventories to help students identify preference toward career clusters.</a:t>
            </a:r>
            <a:endParaRPr sz="1200" dirty="0">
              <a:solidFill>
                <a:srgbClr val="002060"/>
              </a:solidFill>
              <a:latin typeface="Open Sans Light"/>
              <a:ea typeface="Open Sans Light"/>
              <a:cs typeface="Open Sans Light"/>
              <a:sym typeface="Open Sans Light"/>
            </a:endParaRPr>
          </a:p>
          <a:p>
            <a:pPr marL="342891" indent="-342891" defTabSz="914377">
              <a:buClr>
                <a:srgbClr val="12284C"/>
              </a:buClr>
              <a:buSzPts val="1800"/>
              <a:buFont typeface="Noto Sans Symbols"/>
              <a:buChar char="∙"/>
              <a:defRPr/>
            </a:pPr>
            <a:r>
              <a:rPr lang="en-US" dirty="0">
                <a:solidFill>
                  <a:srgbClr val="002060"/>
                </a:solidFill>
                <a:latin typeface="Open Sans Light"/>
                <a:ea typeface="Open Sans Light"/>
                <a:cs typeface="Open Sans Light"/>
                <a:sym typeface="Open Sans Light"/>
              </a:rPr>
              <a:t>Eighth- through 12th-grade course-builder function with course selections based on career interests.</a:t>
            </a:r>
            <a:endParaRPr sz="1200" dirty="0">
              <a:solidFill>
                <a:srgbClr val="002060"/>
              </a:solidFill>
              <a:latin typeface="Open Sans Light"/>
              <a:ea typeface="Open Sans Light"/>
              <a:cs typeface="Open Sans Light"/>
              <a:sym typeface="Open Sans Light"/>
            </a:endParaRPr>
          </a:p>
          <a:p>
            <a:pPr marL="342891" indent="-342891" defTabSz="914377">
              <a:buClr>
                <a:srgbClr val="12284C"/>
              </a:buClr>
              <a:buSzPts val="1800"/>
              <a:buFont typeface="Noto Sans Symbols"/>
              <a:buChar char="∙"/>
              <a:defRPr/>
            </a:pPr>
            <a:r>
              <a:rPr lang="en-US" dirty="0">
                <a:solidFill>
                  <a:srgbClr val="002060"/>
                </a:solidFill>
                <a:latin typeface="Open Sans Light"/>
                <a:ea typeface="Open Sans Light"/>
                <a:cs typeface="Open Sans Light"/>
                <a:sym typeface="Open Sans Light"/>
              </a:rPr>
              <a:t>A general postsecondary plan (workforce, military, certification program, two- or four-year college).</a:t>
            </a:r>
            <a:endParaRPr sz="1200" dirty="0">
              <a:solidFill>
                <a:srgbClr val="002060"/>
              </a:solidFill>
              <a:latin typeface="Open Sans Light"/>
              <a:ea typeface="Open Sans Light"/>
              <a:cs typeface="Open Sans Light"/>
              <a:sym typeface="Open Sans Light"/>
            </a:endParaRPr>
          </a:p>
          <a:p>
            <a:pPr marL="342891" indent="-342891" defTabSz="914377">
              <a:buClr>
                <a:srgbClr val="12284C"/>
              </a:buClr>
              <a:buSzPts val="1800"/>
              <a:buFont typeface="Noto Sans Symbols"/>
              <a:buChar char="∙"/>
              <a:defRPr/>
            </a:pPr>
            <a:r>
              <a:rPr lang="en-US" dirty="0">
                <a:solidFill>
                  <a:srgbClr val="002060"/>
                </a:solidFill>
                <a:latin typeface="Open Sans Light"/>
                <a:ea typeface="Open Sans Light"/>
                <a:cs typeface="Open Sans Light"/>
                <a:sym typeface="Open Sans Light"/>
              </a:rPr>
              <a:t>A portable electronic portfolio.</a:t>
            </a:r>
            <a:endParaRPr sz="1200" dirty="0">
              <a:solidFill>
                <a:srgbClr val="002060"/>
              </a:solidFill>
              <a:latin typeface="Open Sans Light"/>
              <a:ea typeface="Open Sans Light"/>
              <a:cs typeface="Open Sans Light"/>
              <a:sym typeface="Open Sans Light"/>
            </a:endParaRPr>
          </a:p>
          <a:p>
            <a:pPr marL="182875" indent="-182875" defTabSz="914377">
              <a:buSzPts val="1800"/>
              <a:defRPr/>
            </a:pPr>
            <a:r>
              <a:rPr lang="en-US" dirty="0">
                <a:solidFill>
                  <a:srgbClr val="002060"/>
                </a:solidFill>
                <a:latin typeface="Open Sans Light"/>
                <a:ea typeface="Open Sans Light"/>
                <a:cs typeface="Open Sans Light"/>
                <a:sym typeface="Open Sans Light"/>
              </a:rPr>
              <a:t> </a:t>
            </a:r>
            <a:endParaRPr dirty="0">
              <a:solidFill>
                <a:srgbClr val="002060"/>
              </a:solidFill>
              <a:latin typeface="Open Sans Light"/>
              <a:ea typeface="Open Sans Light"/>
              <a:cs typeface="Open Sans Light"/>
              <a:sym typeface="Open Sans Light"/>
            </a:endParaRPr>
          </a:p>
          <a:p>
            <a:pPr defTabSz="914377">
              <a:buSzPts val="1800"/>
              <a:defRPr/>
            </a:pPr>
            <a:r>
              <a:rPr lang="en-US" dirty="0">
                <a:solidFill>
                  <a:srgbClr val="002060"/>
                </a:solidFill>
                <a:latin typeface="Open Sans Light"/>
                <a:ea typeface="Open Sans Light"/>
                <a:cs typeface="Open Sans Light"/>
                <a:sym typeface="Open Sans Light"/>
              </a:rPr>
              <a:t>The vision requires that every middle and high school student in Kansas will have an IPS.</a:t>
            </a:r>
            <a:endParaRPr dirty="0">
              <a:solidFill>
                <a:srgbClr val="002060"/>
              </a:solidFill>
              <a:latin typeface="Open Sans Light"/>
              <a:ea typeface="Open Sans Light"/>
              <a:cs typeface="Open Sans Light"/>
              <a:sym typeface="Open Sans Light"/>
            </a:endParaRPr>
          </a:p>
        </p:txBody>
      </p:sp>
      <p:pic>
        <p:nvPicPr>
          <p:cNvPr id="443" name="Google Shape;443;p4"/>
          <p:cNvPicPr preferRelativeResize="0"/>
          <p:nvPr/>
        </p:nvPicPr>
        <p:blipFill rotWithShape="1">
          <a:blip r:embed="rId3">
            <a:alphaModFix/>
          </a:blip>
          <a:srcRect/>
          <a:stretch/>
        </p:blipFill>
        <p:spPr>
          <a:xfrm>
            <a:off x="4069080" y="887731"/>
            <a:ext cx="7040880" cy="756285"/>
          </a:xfrm>
          <a:prstGeom prst="rect">
            <a:avLst/>
          </a:prstGeom>
          <a:noFill/>
          <a:ln>
            <a:noFill/>
          </a:ln>
        </p:spPr>
      </p:pic>
      <p:pic>
        <p:nvPicPr>
          <p:cNvPr id="444" name="Google Shape;444;p4"/>
          <p:cNvPicPr preferRelativeResize="0"/>
          <p:nvPr/>
        </p:nvPicPr>
        <p:blipFill rotWithShape="1">
          <a:blip r:embed="rId4">
            <a:alphaModFix/>
          </a:blip>
          <a:srcRect/>
          <a:stretch/>
        </p:blipFill>
        <p:spPr>
          <a:xfrm>
            <a:off x="499376" y="648558"/>
            <a:ext cx="1288784" cy="1159893"/>
          </a:xfrm>
          <a:prstGeom prst="rect">
            <a:avLst/>
          </a:prstGeom>
          <a:noFill/>
          <a:ln>
            <a:noFill/>
          </a:ln>
        </p:spPr>
      </p:pic>
      <p:sp>
        <p:nvSpPr>
          <p:cNvPr id="445" name="Google Shape;445;p4"/>
          <p:cNvSpPr/>
          <p:nvPr/>
        </p:nvSpPr>
        <p:spPr>
          <a:xfrm>
            <a:off x="1971307" y="240269"/>
            <a:ext cx="5079467" cy="369291"/>
          </a:xfrm>
          <a:prstGeom prst="rect">
            <a:avLst/>
          </a:prstGeom>
          <a:noFill/>
          <a:ln>
            <a:noFill/>
          </a:ln>
        </p:spPr>
        <p:txBody>
          <a:bodyPr spcFirstLastPara="1" wrap="square" lIns="91425" tIns="45700" rIns="91425" bIns="45700" anchor="t" anchorCtr="0">
            <a:spAutoFit/>
          </a:bodyPr>
          <a:lstStyle/>
          <a:p>
            <a:pPr defTabSz="914377">
              <a:buClr>
                <a:srgbClr val="12284C"/>
              </a:buClr>
              <a:buSzPts val="1800"/>
              <a:defRPr/>
            </a:pPr>
            <a:r>
              <a:rPr lang="en-US">
                <a:solidFill>
                  <a:srgbClr val="12284C"/>
                </a:solidFill>
                <a:latin typeface="Open Sans Light"/>
                <a:ea typeface="Open Sans Light"/>
                <a:cs typeface="Open Sans Light"/>
                <a:sym typeface="Open Sans Light"/>
              </a:rPr>
              <a:t>KANSAS STATE DEPARTMENT OF EDUCATION</a:t>
            </a:r>
            <a:endParaRPr sz="1400"/>
          </a:p>
        </p:txBody>
      </p:sp>
      <p:sp>
        <p:nvSpPr>
          <p:cNvPr id="446" name="Google Shape;446;p4"/>
          <p:cNvSpPr/>
          <p:nvPr/>
        </p:nvSpPr>
        <p:spPr>
          <a:xfrm>
            <a:off x="0" y="43955"/>
            <a:ext cx="12192000" cy="369291"/>
          </a:xfrm>
          <a:prstGeom prst="rect">
            <a:avLst/>
          </a:prstGeom>
          <a:noFill/>
          <a:ln>
            <a:noFill/>
          </a:ln>
        </p:spPr>
        <p:txBody>
          <a:bodyPr spcFirstLastPara="1" wrap="square" lIns="91425" tIns="45700" rIns="91425" bIns="45700" anchor="ctr" anchorCtr="0">
            <a:spAutoFit/>
          </a:bodyPr>
          <a:lstStyle/>
          <a:p>
            <a:pPr defTabSz="914377">
              <a:buClr>
                <a:srgbClr val="12284C"/>
              </a:buClr>
              <a:buSzPts val="1800"/>
              <a:defRPr/>
            </a:pPr>
            <a:endParaRPr>
              <a:solidFill>
                <a:srgbClr val="12284C"/>
              </a:solidFill>
              <a:latin typeface="Open Sans Light"/>
              <a:ea typeface="Open Sans Light"/>
              <a:cs typeface="Open Sans Light"/>
              <a:sym typeface="Open Sans Light"/>
            </a:endParaRPr>
          </a:p>
        </p:txBody>
      </p:sp>
      <p:sp>
        <p:nvSpPr>
          <p:cNvPr id="447" name="Google Shape;447;p4"/>
          <p:cNvSpPr/>
          <p:nvPr/>
        </p:nvSpPr>
        <p:spPr>
          <a:xfrm>
            <a:off x="1935213" y="631898"/>
            <a:ext cx="12192000" cy="646290"/>
          </a:xfrm>
          <a:prstGeom prst="rect">
            <a:avLst/>
          </a:prstGeom>
          <a:noFill/>
          <a:ln>
            <a:noFill/>
          </a:ln>
        </p:spPr>
        <p:txBody>
          <a:bodyPr spcFirstLastPara="1" wrap="square" lIns="91425" tIns="45700" rIns="91425" bIns="45700" anchor="ctr" anchorCtr="0">
            <a:spAutoFit/>
          </a:bodyPr>
          <a:lstStyle/>
          <a:p>
            <a:pPr defTabSz="914377">
              <a:buClr>
                <a:srgbClr val="12284C"/>
              </a:buClr>
              <a:buSzPts val="3600"/>
              <a:defRPr/>
            </a:pPr>
            <a:r>
              <a:rPr lang="en-US" sz="3600">
                <a:solidFill>
                  <a:srgbClr val="12284C"/>
                </a:solidFill>
                <a:latin typeface="Open Sans SemiBold"/>
                <a:ea typeface="Open Sans SemiBold"/>
                <a:cs typeface="Open Sans SemiBold"/>
                <a:sym typeface="Open Sans SemiBold"/>
              </a:rPr>
              <a:t>Individual Plan of Study</a:t>
            </a:r>
            <a:endParaRPr>
              <a:solidFill>
                <a:srgbClr val="12284C"/>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C82541-2B31-2668-78D7-5A71F96AE6F7}"/>
              </a:ext>
            </a:extLst>
          </p:cNvPr>
          <p:cNvSpPr>
            <a:spLocks noGrp="1"/>
          </p:cNvSpPr>
          <p:nvPr>
            <p:ph type="body" idx="1"/>
          </p:nvPr>
        </p:nvSpPr>
        <p:spPr>
          <a:xfrm>
            <a:off x="838200" y="1189465"/>
            <a:ext cx="10515600" cy="4987500"/>
          </a:xfrm>
        </p:spPr>
        <p:txBody>
          <a:bodyPr>
            <a:normAutofit fontScale="85000" lnSpcReduction="20000"/>
          </a:bodyPr>
          <a:lstStyle/>
          <a:p>
            <a:pPr marL="0" indent="0">
              <a:lnSpc>
                <a:spcPts val="1733"/>
              </a:lnSpc>
              <a:spcBef>
                <a:spcPts val="0"/>
              </a:spcBef>
              <a:buNone/>
            </a:pPr>
            <a:endParaRPr lang="en-US" sz="2400" dirty="0">
              <a:ea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n-US" sz="2400" dirty="0">
              <a:ea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2400" b="1" dirty="0">
                <a:ea typeface="Times New Roman" panose="02020603050405020304" pitchFamily="18" charset="0"/>
              </a:rPr>
              <a:t>Individual Plans of Study (IPS)</a:t>
            </a:r>
            <a:endParaRPr lang="en-US" sz="2400" b="1" dirty="0">
              <a:ea typeface="Times New Roman" panose="02020603050405020304" pitchFamily="18" charset="0"/>
              <a:cs typeface="Times New Roman" panose="02020603050405020304" pitchFamily="18" charset="0"/>
            </a:endParaRPr>
          </a:p>
          <a:p>
            <a:pPr marL="457189" indent="-457189">
              <a:lnSpc>
                <a:spcPct val="120000"/>
              </a:lnSpc>
              <a:spcBef>
                <a:spcPts val="0"/>
              </a:spcBef>
              <a:buFont typeface="Symbol" panose="05050102010706020507" pitchFamily="18" charset="2"/>
              <a:buChar char=""/>
            </a:pPr>
            <a:r>
              <a:rPr lang="en-US" sz="2400" dirty="0">
                <a:solidFill>
                  <a:srgbClr val="12284C"/>
                </a:solidFill>
                <a:ea typeface="Times New Roman" panose="02020603050405020304" pitchFamily="18" charset="0"/>
                <a:hlinkClick r:id="rId2"/>
              </a:rPr>
              <a:t>IPS Digital Reference Guide</a:t>
            </a:r>
            <a:endParaRPr lang="en-US" sz="2400" dirty="0">
              <a:solidFill>
                <a:srgbClr val="12284C"/>
              </a:solidFill>
              <a:latin typeface="Open Sans SemiBold" panose="020B0706030804020204" pitchFamily="34" charset="0"/>
              <a:ea typeface="Times New Roman" panose="02020603050405020304" pitchFamily="18" charset="0"/>
            </a:endParaRPr>
          </a:p>
          <a:p>
            <a:pPr marL="457189" indent="-457189">
              <a:lnSpc>
                <a:spcPct val="120000"/>
              </a:lnSpc>
              <a:spcBef>
                <a:spcPts val="0"/>
              </a:spcBef>
              <a:buFont typeface="Symbol" panose="05050102010706020507" pitchFamily="18" charset="2"/>
              <a:buChar char=""/>
            </a:pPr>
            <a:r>
              <a:rPr lang="en-US" sz="2400" dirty="0">
                <a:solidFill>
                  <a:srgbClr val="12284C"/>
                </a:solidFill>
                <a:ea typeface="Times New Roman" panose="02020603050405020304" pitchFamily="18" charset="0"/>
                <a:hlinkClick r:id="rId3"/>
              </a:rPr>
              <a:t>Work-Based Learning Digital Reference Guide</a:t>
            </a:r>
            <a:endParaRPr lang="en-US" sz="2400" dirty="0">
              <a:ea typeface="Times New Roman" panose="02020603050405020304" pitchFamily="18" charset="0"/>
            </a:endParaRPr>
          </a:p>
          <a:p>
            <a:pPr marL="457189" indent="-457189">
              <a:lnSpc>
                <a:spcPct val="120000"/>
              </a:lnSpc>
              <a:spcBef>
                <a:spcPts val="0"/>
              </a:spcBef>
              <a:spcAft>
                <a:spcPts val="800"/>
              </a:spcAft>
              <a:buFont typeface="Symbol" panose="05050102010706020507" pitchFamily="18" charset="2"/>
              <a:buChar char=""/>
            </a:pPr>
            <a:r>
              <a:rPr lang="en-US" sz="2400" dirty="0">
                <a:solidFill>
                  <a:srgbClr val="12284C"/>
                </a:solidFill>
                <a:ea typeface="Times New Roman" panose="02020603050405020304" pitchFamily="18" charset="0"/>
                <a:hlinkClick r:id="rId4"/>
              </a:rPr>
              <a:t>Kansas Postsecondary Exploration Guide</a:t>
            </a:r>
            <a:endParaRPr lang="en-US" sz="2400" dirty="0">
              <a:solidFill>
                <a:srgbClr val="12284C"/>
              </a:solidFill>
              <a:ea typeface="Times New Roman" panose="02020603050405020304" pitchFamily="18" charset="0"/>
            </a:endParaRPr>
          </a:p>
          <a:p>
            <a:pPr marL="0" indent="0">
              <a:lnSpc>
                <a:spcPct val="100000"/>
              </a:lnSpc>
              <a:spcBef>
                <a:spcPts val="0"/>
              </a:spcBef>
              <a:spcAft>
                <a:spcPts val="800"/>
              </a:spcAft>
              <a:buNone/>
            </a:pPr>
            <a:endParaRPr lang="en-US" sz="2400" dirty="0">
              <a:solidFill>
                <a:srgbClr val="12284C"/>
              </a:solidFill>
              <a:ea typeface="Times New Roman" panose="02020603050405020304" pitchFamily="18" charset="0"/>
            </a:endParaRPr>
          </a:p>
          <a:p>
            <a:pPr marL="0" indent="0">
              <a:lnSpc>
                <a:spcPct val="120000"/>
              </a:lnSpc>
              <a:spcBef>
                <a:spcPts val="0"/>
              </a:spcBef>
              <a:buNone/>
            </a:pPr>
            <a:r>
              <a:rPr lang="en-US" sz="2400" b="1" dirty="0">
                <a:solidFill>
                  <a:srgbClr val="000000"/>
                </a:solidFill>
                <a:ea typeface="Times New Roman" panose="02020603050405020304" pitchFamily="18" charset="0"/>
              </a:rPr>
              <a:t>Work-Based Learning Digital Reference Guide </a:t>
            </a:r>
            <a:endParaRPr lang="en-US" sz="2400" dirty="0">
              <a:ea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2400" dirty="0">
                <a:solidFill>
                  <a:srgbClr val="000000"/>
                </a:solidFill>
                <a:ea typeface="Times New Roman" panose="02020603050405020304" pitchFamily="18" charset="0"/>
              </a:rPr>
              <a:t>The </a:t>
            </a:r>
            <a:r>
              <a:rPr lang="en-US" sz="2400" dirty="0">
                <a:solidFill>
                  <a:srgbClr val="000000"/>
                </a:solidFill>
                <a:ea typeface="Times New Roman" panose="02020603050405020304" pitchFamily="18" charset="0"/>
                <a:hlinkClick r:id="rId3"/>
              </a:rPr>
              <a:t>Kansas Work-Based Digital Reference Guide (ksde.org)</a:t>
            </a:r>
            <a:r>
              <a:rPr lang="en-US" sz="2400" dirty="0">
                <a:solidFill>
                  <a:srgbClr val="000000"/>
                </a:solidFill>
                <a:ea typeface="Times New Roman" panose="02020603050405020304" pitchFamily="18" charset="0"/>
              </a:rPr>
              <a:t> connects the IPS to work-based learning (WBL), CTE, early college access, and employability skills. The Guide was a collaborative effort of state agencies that include KSDE, KDOC, KBOR, KDOL, KDCF, KS Volunteer Commission, and US DOL.  Addresses the following components of the Students Right to Know.</a:t>
            </a:r>
            <a:endParaRPr lang="en-US" sz="2400" dirty="0">
              <a:ea typeface="Times New Roman" panose="02020603050405020304" pitchFamily="18" charset="0"/>
              <a:cs typeface="Times New Roman" panose="02020603050405020304" pitchFamily="18" charset="0"/>
            </a:endParaRPr>
          </a:p>
          <a:p>
            <a:pPr marL="380990" indent="-380990">
              <a:lnSpc>
                <a:spcPct val="120000"/>
              </a:lnSpc>
              <a:spcBef>
                <a:spcPts val="0"/>
              </a:spcBef>
            </a:pPr>
            <a:r>
              <a:rPr lang="en-US" sz="2400" dirty="0">
                <a:solidFill>
                  <a:srgbClr val="12284C"/>
                </a:solidFill>
                <a:ea typeface="Times New Roman" panose="02020603050405020304" pitchFamily="18" charset="0"/>
                <a:hlinkClick r:id="rId5"/>
              </a:rPr>
              <a:t>Kansas Labor Information Center (KLIC) High Demand Jobs</a:t>
            </a:r>
            <a:endParaRPr lang="en-US" sz="2400" dirty="0">
              <a:ea typeface="Times New Roman" panose="02020603050405020304" pitchFamily="18" charset="0"/>
            </a:endParaRPr>
          </a:p>
          <a:p>
            <a:pPr marL="380990" indent="-380990">
              <a:lnSpc>
                <a:spcPct val="120000"/>
              </a:lnSpc>
              <a:spcBef>
                <a:spcPts val="0"/>
              </a:spcBef>
              <a:spcAft>
                <a:spcPts val="800"/>
              </a:spcAft>
            </a:pPr>
            <a:r>
              <a:rPr lang="en-US" sz="2400" dirty="0">
                <a:solidFill>
                  <a:srgbClr val="12284C"/>
                </a:solidFill>
                <a:ea typeface="Times New Roman" panose="02020603050405020304" pitchFamily="18" charset="0"/>
                <a:hlinkClick r:id="rId6"/>
              </a:rPr>
              <a:t>Kansas Labor Information Center (KLIC) Career Posters</a:t>
            </a:r>
            <a:endParaRPr lang="en-US" sz="2400" dirty="0">
              <a:ea typeface="Times New Roman" panose="02020603050405020304" pitchFamily="18" charset="0"/>
            </a:endParaRPr>
          </a:p>
          <a:p>
            <a:pPr marL="457189" indent="-457189">
              <a:lnSpc>
                <a:spcPct val="100000"/>
              </a:lnSpc>
              <a:spcBef>
                <a:spcPts val="0"/>
              </a:spcBef>
              <a:spcAft>
                <a:spcPts val="800"/>
              </a:spcAft>
              <a:buFont typeface="Symbol" panose="05050102010706020507" pitchFamily="18" charset="2"/>
              <a:buChar char=""/>
            </a:pPr>
            <a:endParaRPr lang="en-US" sz="2400" dirty="0">
              <a:ea typeface="Times New Roman" panose="02020603050405020304" pitchFamily="18" charset="0"/>
            </a:endParaRPr>
          </a:p>
          <a:p>
            <a:pPr marL="114297" indent="0">
              <a:buNone/>
            </a:pPr>
            <a:endParaRPr lang="en-US" dirty="0"/>
          </a:p>
        </p:txBody>
      </p:sp>
      <p:sp>
        <p:nvSpPr>
          <p:cNvPr id="3" name="Title 2">
            <a:extLst>
              <a:ext uri="{FF2B5EF4-FFF2-40B4-BE49-F238E27FC236}">
                <a16:creationId xmlns:a16="http://schemas.microsoft.com/office/drawing/2014/main" id="{0C54B104-EF17-6A79-3A03-9B2186E142CE}"/>
              </a:ext>
            </a:extLst>
          </p:cNvPr>
          <p:cNvSpPr>
            <a:spLocks noGrp="1"/>
          </p:cNvSpPr>
          <p:nvPr>
            <p:ph type="title"/>
          </p:nvPr>
        </p:nvSpPr>
        <p:spPr>
          <a:xfrm>
            <a:off x="838200" y="907666"/>
            <a:ext cx="10515600" cy="569252"/>
          </a:xfrm>
        </p:spPr>
        <p:txBody>
          <a:bodyPr>
            <a:normAutofit fontScale="90000"/>
          </a:bodyPr>
          <a:lstStyle/>
          <a:p>
            <a:r>
              <a:rPr lang="en-US" sz="4133" b="1" dirty="0">
                <a:latin typeface="Open Sans SemiBold" panose="020B0706030804020204" pitchFamily="34" charset="0"/>
                <a:ea typeface="Times New Roman" panose="02020603050405020304" pitchFamily="18" charset="0"/>
                <a:cs typeface="Times New Roman" panose="02020603050405020304" pitchFamily="18" charset="0"/>
              </a:rPr>
              <a:t>KSDE Resources to Address the Students’ Right to Know</a:t>
            </a:r>
            <a:br>
              <a:rPr lang="en-US" sz="5867" dirty="0">
                <a:latin typeface="Open Sans Light" panose="020B0306030504020204" pitchFamily="34"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20107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6406E-6E56-8930-E06B-9B8017E0F8E6}"/>
              </a:ext>
            </a:extLst>
          </p:cNvPr>
          <p:cNvSpPr>
            <a:spLocks noGrp="1"/>
          </p:cNvSpPr>
          <p:nvPr>
            <p:ph type="body" idx="1"/>
          </p:nvPr>
        </p:nvSpPr>
        <p:spPr>
          <a:xfrm>
            <a:off x="853687" y="1535044"/>
            <a:ext cx="10515600" cy="3708507"/>
          </a:xfrm>
        </p:spPr>
        <p:txBody>
          <a:bodyPr/>
          <a:lstStyle/>
          <a:p>
            <a:pPr marL="0" indent="0">
              <a:lnSpc>
                <a:spcPct val="100000"/>
              </a:lnSpc>
              <a:spcBef>
                <a:spcPts val="0"/>
              </a:spcBef>
              <a:buNone/>
            </a:pPr>
            <a:r>
              <a:rPr lang="en-US" sz="2400" dirty="0">
                <a:solidFill>
                  <a:srgbClr val="12284C"/>
                </a:solidFill>
                <a:ea typeface="Times New Roman" panose="02020603050405020304" pitchFamily="18" charset="0"/>
              </a:rPr>
              <a:t>Created by KSDE and KBOR in July 2020, includes information related to the Students Right to Know, public universities, public community and technical colleges, independent colleges and universities, specifically military options and exploration, along with numerous exploratory resource links.</a:t>
            </a:r>
            <a:r>
              <a:rPr lang="en-US" sz="2400" b="1" dirty="0">
                <a:solidFill>
                  <a:srgbClr val="12284C"/>
                </a:solidFill>
                <a:ea typeface="Times New Roman" panose="02020603050405020304" pitchFamily="18" charset="0"/>
              </a:rPr>
              <a:t>  </a:t>
            </a:r>
            <a:r>
              <a:rPr lang="en-US" sz="2400" dirty="0">
                <a:solidFill>
                  <a:srgbClr val="12284C"/>
                </a:solidFill>
                <a:ea typeface="Times New Roman" panose="02020603050405020304" pitchFamily="18" charset="0"/>
              </a:rPr>
              <a:t>Addresses the following components of the Students Right to Know.</a:t>
            </a:r>
            <a:endParaRPr lang="en-US" sz="2400" dirty="0">
              <a:ea typeface="Times New Roman" panose="02020603050405020304" pitchFamily="18" charset="0"/>
              <a:cs typeface="Times New Roman" panose="02020603050405020304" pitchFamily="18" charset="0"/>
            </a:endParaRPr>
          </a:p>
          <a:p>
            <a:pPr marL="457189" indent="-457189">
              <a:lnSpc>
                <a:spcPct val="100000"/>
              </a:lnSpc>
              <a:spcBef>
                <a:spcPts val="0"/>
              </a:spcBef>
              <a:buFont typeface="Symbol" panose="05050102010706020507" pitchFamily="18" charset="2"/>
              <a:buChar char=""/>
            </a:pPr>
            <a:r>
              <a:rPr lang="en-US" sz="2400" dirty="0">
                <a:solidFill>
                  <a:srgbClr val="12284C"/>
                </a:solidFill>
                <a:ea typeface="Times New Roman" panose="02020603050405020304" pitchFamily="18" charset="0"/>
                <a:hlinkClick r:id="rId2"/>
              </a:rPr>
              <a:t>KBOR Military and Veteran Resources</a:t>
            </a:r>
            <a:endParaRPr lang="en-US" sz="2400" dirty="0">
              <a:ea typeface="Times New Roman" panose="02020603050405020304" pitchFamily="18" charset="0"/>
              <a:cs typeface="Times New Roman" panose="02020603050405020304" pitchFamily="18" charset="0"/>
            </a:endParaRPr>
          </a:p>
          <a:p>
            <a:pPr marL="457189" indent="-457189">
              <a:lnSpc>
                <a:spcPct val="100000"/>
              </a:lnSpc>
              <a:spcBef>
                <a:spcPts val="0"/>
              </a:spcBef>
              <a:buFont typeface="Symbol" panose="05050102010706020507" pitchFamily="18" charset="2"/>
              <a:buChar char=""/>
            </a:pPr>
            <a:r>
              <a:rPr lang="en-US" sz="2400" dirty="0" err="1">
                <a:solidFill>
                  <a:srgbClr val="12284C"/>
                </a:solidFill>
                <a:ea typeface="Times New Roman" panose="02020603050405020304" pitchFamily="18" charset="0"/>
                <a:hlinkClick r:id="rId3"/>
              </a:rPr>
              <a:t>CareerOneStop</a:t>
            </a:r>
            <a:r>
              <a:rPr lang="en-US" sz="2400" dirty="0">
                <a:solidFill>
                  <a:srgbClr val="12284C"/>
                </a:solidFill>
                <a:ea typeface="Times New Roman" panose="02020603050405020304" pitchFamily="18" charset="0"/>
                <a:hlinkClick r:id="rId3"/>
              </a:rPr>
              <a:t> (Includes Military Options)</a:t>
            </a:r>
            <a:endParaRPr lang="en-US" sz="2400" dirty="0">
              <a:solidFill>
                <a:srgbClr val="12284C"/>
              </a:solidFill>
              <a:ea typeface="Times New Roman" panose="02020603050405020304" pitchFamily="18" charset="0"/>
            </a:endParaRPr>
          </a:p>
          <a:p>
            <a:pPr marL="457189" indent="-457189">
              <a:lnSpc>
                <a:spcPct val="100000"/>
              </a:lnSpc>
              <a:spcBef>
                <a:spcPts val="0"/>
              </a:spcBef>
              <a:buFont typeface="Symbol" panose="05050102010706020507" pitchFamily="18" charset="2"/>
              <a:buChar char=""/>
            </a:pPr>
            <a:r>
              <a:rPr lang="nl-NL" sz="2400" dirty="0">
                <a:hlinkClick r:id="rId4"/>
              </a:rPr>
              <a:t>O*NET OnLine (onetonline.org)</a:t>
            </a:r>
            <a:r>
              <a:rPr lang="nl-NL" sz="2400" dirty="0"/>
              <a:t> (Military Crosswalk)</a:t>
            </a:r>
            <a:endParaRPr lang="en-US" dirty="0">
              <a:effectLst/>
              <a:latin typeface="Open Sans Light" panose="020B0306030504020204" pitchFamily="34" charset="0"/>
              <a:ea typeface="Times New Roman" panose="02020603050405020304" pitchFamily="18" charset="0"/>
              <a:cs typeface="Times New Roman" panose="02020603050405020304" pitchFamily="18" charset="0"/>
            </a:endParaRPr>
          </a:p>
          <a:p>
            <a:pPr marL="114297" indent="0">
              <a:buNone/>
            </a:pPr>
            <a:endParaRPr lang="en-US" dirty="0"/>
          </a:p>
        </p:txBody>
      </p:sp>
      <p:sp>
        <p:nvSpPr>
          <p:cNvPr id="3" name="Title 2">
            <a:extLst>
              <a:ext uri="{FF2B5EF4-FFF2-40B4-BE49-F238E27FC236}">
                <a16:creationId xmlns:a16="http://schemas.microsoft.com/office/drawing/2014/main" id="{0315FAC6-E058-0FD6-7D6B-2948B85658AA}"/>
              </a:ext>
            </a:extLst>
          </p:cNvPr>
          <p:cNvSpPr>
            <a:spLocks noGrp="1"/>
          </p:cNvSpPr>
          <p:nvPr>
            <p:ph type="title"/>
          </p:nvPr>
        </p:nvSpPr>
        <p:spPr>
          <a:xfrm>
            <a:off x="838200" y="612931"/>
            <a:ext cx="10515600" cy="1325563"/>
          </a:xfrm>
        </p:spPr>
        <p:txBody>
          <a:bodyPr>
            <a:normAutofit fontScale="90000"/>
          </a:bodyPr>
          <a:lstStyle/>
          <a:p>
            <a:r>
              <a:rPr lang="en-US" sz="4800" b="1" dirty="0">
                <a:solidFill>
                  <a:srgbClr val="000000"/>
                </a:solidFill>
                <a:latin typeface="Open Sans Light" panose="020B0306030504020204" pitchFamily="34" charset="0"/>
                <a:ea typeface="Times New Roman" panose="02020603050405020304" pitchFamily="18" charset="0"/>
                <a:cs typeface="Open Sans Light" panose="020B0306030504020204" pitchFamily="34" charset="0"/>
              </a:rPr>
              <a:t>Kansas Postsecondary Exploration Guide </a:t>
            </a:r>
            <a:br>
              <a:rPr lang="en-US" sz="5867" dirty="0">
                <a:latin typeface="Open Sans Light" panose="020B0306030504020204" pitchFamily="34" charset="0"/>
                <a:ea typeface="Times New Roman" panose="02020603050405020304" pitchFamily="18"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51AA517C-8BB1-9463-080C-C1A180E4E493}"/>
              </a:ext>
            </a:extLst>
          </p:cNvPr>
          <p:cNvSpPr txBox="1"/>
          <p:nvPr/>
        </p:nvSpPr>
        <p:spPr>
          <a:xfrm>
            <a:off x="853687" y="5481444"/>
            <a:ext cx="10515600" cy="420564"/>
          </a:xfrm>
          <a:prstGeom prst="rect">
            <a:avLst/>
          </a:prstGeom>
          <a:noFill/>
        </p:spPr>
        <p:txBody>
          <a:bodyPr wrap="square" rtlCol="0">
            <a:spAutoFit/>
          </a:bodyPr>
          <a:lstStyle/>
          <a:p>
            <a:r>
              <a:rPr lang="en-US" sz="2133" dirty="0">
                <a:latin typeface="Open Sans Light" panose="020B0306030504020204" pitchFamily="34" charset="0"/>
                <a:ea typeface="Open Sans Light" panose="020B0306030504020204" pitchFamily="34" charset="0"/>
                <a:cs typeface="Open Sans Light" panose="020B0306030504020204" pitchFamily="34" charset="0"/>
                <a:hlinkClick r:id="rId5"/>
              </a:rPr>
              <a:t>Kansas Post-Secondary Exploration Guide.pdf (ksde.org)</a:t>
            </a:r>
            <a:endParaRPr lang="en-US" sz="2133"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22628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FF4017-2A3B-3A8C-8987-D29F78BFF197}"/>
              </a:ext>
            </a:extLst>
          </p:cNvPr>
          <p:cNvPicPr>
            <a:picLocks noChangeAspect="1"/>
          </p:cNvPicPr>
          <p:nvPr/>
        </p:nvPicPr>
        <p:blipFill>
          <a:blip r:embed="rId2"/>
          <a:stretch>
            <a:fillRect/>
          </a:stretch>
        </p:blipFill>
        <p:spPr>
          <a:xfrm>
            <a:off x="485697" y="220088"/>
            <a:ext cx="10692088" cy="5919912"/>
          </a:xfrm>
          <a:prstGeom prst="rect">
            <a:avLst/>
          </a:prstGeom>
        </p:spPr>
      </p:pic>
    </p:spTree>
    <p:extLst>
      <p:ext uri="{BB962C8B-B14F-4D97-AF65-F5344CB8AC3E}">
        <p14:creationId xmlns:p14="http://schemas.microsoft.com/office/powerpoint/2010/main" val="995339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B28319-6D78-D018-3297-F847DBB3967F}"/>
              </a:ext>
            </a:extLst>
          </p:cNvPr>
          <p:cNvPicPr>
            <a:picLocks noChangeAspect="1"/>
          </p:cNvPicPr>
          <p:nvPr/>
        </p:nvPicPr>
        <p:blipFill>
          <a:blip r:embed="rId2"/>
          <a:stretch>
            <a:fillRect/>
          </a:stretch>
        </p:blipFill>
        <p:spPr>
          <a:xfrm>
            <a:off x="366751" y="-32179"/>
            <a:ext cx="10675435" cy="6237412"/>
          </a:xfrm>
          <a:prstGeom prst="rect">
            <a:avLst/>
          </a:prstGeom>
        </p:spPr>
      </p:pic>
    </p:spTree>
    <p:extLst>
      <p:ext uri="{BB962C8B-B14F-4D97-AF65-F5344CB8AC3E}">
        <p14:creationId xmlns:p14="http://schemas.microsoft.com/office/powerpoint/2010/main" val="4273864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78" y="-12478"/>
            <a:ext cx="11937077" cy="1030779"/>
          </a:xfrm>
        </p:spPr>
        <p:txBody>
          <a:bodyPr>
            <a:normAutofit/>
          </a:bodyPr>
          <a:lstStyle/>
          <a:p>
            <a:pPr algn="ctr"/>
            <a:r>
              <a:rPr lang="en-US" b="1" dirty="0"/>
              <a:t>Where Can I Find LMIS Information?</a:t>
            </a:r>
          </a:p>
        </p:txBody>
      </p:sp>
      <p:sp>
        <p:nvSpPr>
          <p:cNvPr id="5" name="TextBox 4"/>
          <p:cNvSpPr txBox="1"/>
          <p:nvPr/>
        </p:nvSpPr>
        <p:spPr>
          <a:xfrm>
            <a:off x="116379" y="694868"/>
            <a:ext cx="11937076" cy="461665"/>
          </a:xfrm>
          <a:prstGeom prst="rect">
            <a:avLst/>
          </a:prstGeom>
          <a:noFill/>
        </p:spPr>
        <p:txBody>
          <a:bodyPr wrap="square" rtlCol="0">
            <a:spAutoFit/>
          </a:bodyPr>
          <a:lstStyle/>
          <a:p>
            <a:pPr algn="ctr" defTabSz="914377"/>
            <a:r>
              <a:rPr lang="fr-FR" sz="2400" dirty="0">
                <a:solidFill>
                  <a:prstClr val="black"/>
                </a:solidFill>
                <a:latin typeface="Calibri" panose="020F0502020204030204"/>
              </a:rPr>
              <a:t>LMIS Homepage: </a:t>
            </a:r>
            <a:r>
              <a:rPr lang="fr-FR" sz="2400" dirty="0">
                <a:solidFill>
                  <a:prstClr val="black"/>
                </a:solidFill>
                <a:latin typeface="Calibri" panose="020F0502020204030204"/>
                <a:hlinkClick r:id="rId2"/>
              </a:rPr>
              <a:t>https://klic.dol.ks.gov/</a:t>
            </a:r>
            <a:r>
              <a:rPr lang="fr-FR" sz="2400" dirty="0">
                <a:solidFill>
                  <a:prstClr val="black"/>
                </a:solidFill>
                <a:latin typeface="Calibri" panose="020F0502020204030204"/>
              </a:rPr>
              <a:t> </a:t>
            </a:r>
          </a:p>
        </p:txBody>
      </p:sp>
      <p:pic>
        <p:nvPicPr>
          <p:cNvPr id="7" name="Picture 6">
            <a:extLst>
              <a:ext uri="{FF2B5EF4-FFF2-40B4-BE49-F238E27FC236}">
                <a16:creationId xmlns:a16="http://schemas.microsoft.com/office/drawing/2014/main" id="{AB77FE19-027E-C4E5-C110-601568091913}"/>
              </a:ext>
            </a:extLst>
          </p:cNvPr>
          <p:cNvPicPr>
            <a:picLocks noChangeAspect="1"/>
          </p:cNvPicPr>
          <p:nvPr/>
        </p:nvPicPr>
        <p:blipFill>
          <a:blip r:embed="rId3"/>
          <a:stretch>
            <a:fillRect/>
          </a:stretch>
        </p:blipFill>
        <p:spPr>
          <a:xfrm>
            <a:off x="1987659" y="1087148"/>
            <a:ext cx="8216683" cy="5208984"/>
          </a:xfrm>
          <a:prstGeom prst="rect">
            <a:avLst/>
          </a:prstGeom>
        </p:spPr>
      </p:pic>
    </p:spTree>
    <p:extLst>
      <p:ext uri="{BB962C8B-B14F-4D97-AF65-F5344CB8AC3E}">
        <p14:creationId xmlns:p14="http://schemas.microsoft.com/office/powerpoint/2010/main" val="499946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33946C-4F3B-0EC0-38C7-EF7C8A1FAD72}"/>
              </a:ext>
            </a:extLst>
          </p:cNvPr>
          <p:cNvPicPr>
            <a:picLocks noChangeAspect="1"/>
          </p:cNvPicPr>
          <p:nvPr/>
        </p:nvPicPr>
        <p:blipFill>
          <a:blip r:embed="rId2"/>
          <a:stretch>
            <a:fillRect/>
          </a:stretch>
        </p:blipFill>
        <p:spPr>
          <a:xfrm>
            <a:off x="1030288" y="264306"/>
            <a:ext cx="10131424" cy="5835991"/>
          </a:xfrm>
          <a:prstGeom prst="rect">
            <a:avLst/>
          </a:prstGeom>
        </p:spPr>
      </p:pic>
    </p:spTree>
    <p:extLst>
      <p:ext uri="{BB962C8B-B14F-4D97-AF65-F5344CB8AC3E}">
        <p14:creationId xmlns:p14="http://schemas.microsoft.com/office/powerpoint/2010/main" val="2145476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umbnail of 'Finance' Poster">
            <a:extLst>
              <a:ext uri="{FF2B5EF4-FFF2-40B4-BE49-F238E27FC236}">
                <a16:creationId xmlns:a16="http://schemas.microsoft.com/office/drawing/2014/main" id="{9EAC876B-8DC8-7C46-8EFC-F4908E637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410" y="0"/>
            <a:ext cx="4715183" cy="628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p42"/>
          <p:cNvSpPr txBox="1"/>
          <p:nvPr/>
        </p:nvSpPr>
        <p:spPr>
          <a:xfrm>
            <a:off x="1003053" y="3077763"/>
            <a:ext cx="5375200" cy="2354000"/>
          </a:xfrm>
          <a:prstGeom prst="rect">
            <a:avLst/>
          </a:prstGeom>
          <a:noFill/>
          <a:ln>
            <a:noFill/>
          </a:ln>
        </p:spPr>
        <p:txBody>
          <a:bodyPr spcFirstLastPara="1" wrap="square" lIns="91433" tIns="45700" rIns="91433" bIns="45700" anchor="ctr" anchorCtr="0">
            <a:normAutofit/>
          </a:bodyPr>
          <a:lstStyle/>
          <a:p>
            <a:pPr marL="457189" lvl="1" defTabSz="1219170">
              <a:lnSpc>
                <a:spcPct val="90000"/>
              </a:lnSpc>
              <a:buClr>
                <a:srgbClr val="FFA400"/>
              </a:buClr>
              <a:buSzPts val="1500"/>
              <a:defRPr/>
            </a:pPr>
            <a:r>
              <a:rPr lang="en" sz="2000" kern="0" dirty="0">
                <a:solidFill>
                  <a:srgbClr val="12284C"/>
                </a:solidFill>
                <a:latin typeface="Open Sans Light"/>
                <a:ea typeface="Open Sans Light"/>
                <a:cs typeface="Open Sans Light"/>
                <a:sym typeface="Open Sans Light"/>
              </a:rPr>
              <a:t>Natalie Clark </a:t>
            </a:r>
            <a:br>
              <a:rPr lang="en" sz="2000" kern="0" dirty="0">
                <a:solidFill>
                  <a:srgbClr val="12284C"/>
                </a:solidFill>
                <a:latin typeface="Open Sans Light"/>
                <a:ea typeface="Open Sans Light"/>
                <a:cs typeface="Open Sans Light"/>
                <a:sym typeface="Open Sans Light"/>
              </a:rPr>
            </a:br>
            <a:r>
              <a:rPr lang="en" sz="2000" kern="0" dirty="0">
                <a:solidFill>
                  <a:srgbClr val="12284C"/>
                </a:solidFill>
                <a:latin typeface="Open Sans Light"/>
                <a:ea typeface="Open Sans Light"/>
                <a:cs typeface="Open Sans Light"/>
                <a:sym typeface="Open Sans Light"/>
              </a:rPr>
              <a:t>Assistant Director </a:t>
            </a:r>
            <a:br>
              <a:rPr lang="en" sz="2000" kern="0" dirty="0">
                <a:solidFill>
                  <a:srgbClr val="12284C"/>
                </a:solidFill>
                <a:latin typeface="Open Sans Light"/>
                <a:ea typeface="Open Sans Light"/>
                <a:cs typeface="Open Sans Light"/>
                <a:sym typeface="Open Sans Light"/>
              </a:rPr>
            </a:br>
            <a:r>
              <a:rPr lang="en" sz="2000" kern="0" dirty="0">
                <a:solidFill>
                  <a:srgbClr val="12284C"/>
                </a:solidFill>
                <a:latin typeface="Open Sans Light"/>
                <a:ea typeface="Open Sans Light"/>
                <a:cs typeface="Open Sans Light"/>
                <a:sym typeface="Open Sans Light"/>
              </a:rPr>
              <a:t>Career, Standards and Assessment Services</a:t>
            </a:r>
            <a:br>
              <a:rPr lang="en" sz="2000" kern="0" dirty="0">
                <a:solidFill>
                  <a:srgbClr val="12284C"/>
                </a:solidFill>
                <a:latin typeface="Open Sans Light"/>
                <a:ea typeface="Open Sans Light"/>
                <a:cs typeface="Open Sans Light"/>
                <a:sym typeface="Open Sans Light"/>
              </a:rPr>
            </a:br>
            <a:r>
              <a:rPr lang="en" sz="2000" kern="0" dirty="0">
                <a:solidFill>
                  <a:srgbClr val="12284C"/>
                </a:solidFill>
                <a:latin typeface="Open Sans Light"/>
                <a:ea typeface="Open Sans Light"/>
                <a:cs typeface="Open Sans Light"/>
                <a:sym typeface="Open Sans Light"/>
              </a:rPr>
              <a:t>(785) 296-4351</a:t>
            </a:r>
            <a:br>
              <a:rPr lang="en" sz="2000" kern="0" dirty="0">
                <a:solidFill>
                  <a:srgbClr val="12284C"/>
                </a:solidFill>
                <a:latin typeface="Open Sans Light"/>
                <a:ea typeface="Open Sans Light"/>
                <a:cs typeface="Open Sans Light"/>
                <a:sym typeface="Open Sans Light"/>
              </a:rPr>
            </a:br>
            <a:r>
              <a:rPr lang="en" sz="2000" u="sng" kern="0" dirty="0">
                <a:solidFill>
                  <a:srgbClr val="12284C"/>
                </a:solidFill>
                <a:latin typeface="Open Sans Light"/>
                <a:ea typeface="Open Sans Light"/>
                <a:cs typeface="Open Sans Light"/>
                <a:sym typeface="Open Sans Light"/>
                <a:hlinkClick r:id="rId3">
                  <a:extLst>
                    <a:ext uri="{A12FA001-AC4F-418D-AE19-62706E023703}">
                      <ahyp:hlinkClr xmlns:ahyp="http://schemas.microsoft.com/office/drawing/2018/hyperlinkcolor" val="tx"/>
                    </a:ext>
                  </a:extLst>
                </a:hlinkClick>
              </a:rPr>
              <a:t>ndclark@ksde.org</a:t>
            </a:r>
            <a:r>
              <a:rPr lang="en" sz="2000" kern="0" dirty="0">
                <a:solidFill>
                  <a:srgbClr val="12284C"/>
                </a:solidFill>
                <a:latin typeface="Open Sans Light"/>
                <a:ea typeface="Open Sans Light"/>
                <a:cs typeface="Open Sans Light"/>
                <a:sym typeface="Open Sans Light"/>
              </a:rPr>
              <a:t> </a:t>
            </a:r>
            <a:endParaRPr sz="1467" kern="0" dirty="0">
              <a:solidFill>
                <a:srgbClr val="000000"/>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EE24F1-0F3B-4120-D328-A9510EB668B2}"/>
              </a:ext>
            </a:extLst>
          </p:cNvPr>
          <p:cNvSpPr>
            <a:spLocks noGrp="1"/>
          </p:cNvSpPr>
          <p:nvPr>
            <p:ph type="subTitle" idx="1"/>
          </p:nvPr>
        </p:nvSpPr>
        <p:spPr/>
        <p:txBody>
          <a:bodyPr/>
          <a:lstStyle/>
          <a:p>
            <a:r>
              <a:rPr lang="en-US" dirty="0"/>
              <a:t>Shane Carter</a:t>
            </a:r>
          </a:p>
        </p:txBody>
      </p:sp>
      <p:sp>
        <p:nvSpPr>
          <p:cNvPr id="8" name="Title 7"/>
          <p:cNvSpPr>
            <a:spLocks noGrp="1"/>
          </p:cNvSpPr>
          <p:nvPr>
            <p:ph type="title"/>
          </p:nvPr>
        </p:nvSpPr>
        <p:spPr/>
        <p:txBody>
          <a:bodyPr>
            <a:normAutofit/>
          </a:bodyPr>
          <a:lstStyle/>
          <a:p>
            <a:pPr algn="ctr"/>
            <a:r>
              <a:rPr lang="en-US" dirty="0"/>
              <a:t>Licensure Updates</a:t>
            </a:r>
          </a:p>
        </p:txBody>
      </p:sp>
    </p:spTree>
    <p:extLst>
      <p:ext uri="{BB962C8B-B14F-4D97-AF65-F5344CB8AC3E}">
        <p14:creationId xmlns:p14="http://schemas.microsoft.com/office/powerpoint/2010/main" val="259516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09EE264-39DA-9F8C-E180-90495B27AEB2}"/>
              </a:ext>
            </a:extLst>
          </p:cNvPr>
          <p:cNvGraphicFramePr>
            <a:graphicFrameLocks noGrp="1"/>
          </p:cNvGraphicFramePr>
          <p:nvPr>
            <p:ph idx="1"/>
          </p:nvPr>
        </p:nvGraphicFramePr>
        <p:xfrm>
          <a:off x="989045" y="1690688"/>
          <a:ext cx="9881118" cy="4243580"/>
        </p:xfrm>
        <a:graphic>
          <a:graphicData uri="http://schemas.openxmlformats.org/drawingml/2006/table">
            <a:tbl>
              <a:tblPr firstRow="1" firstCol="1" bandRow="1">
                <a:tableStyleId>{5C22544A-7EE6-4342-B048-85BDC9FD1C3A}</a:tableStyleId>
              </a:tblPr>
              <a:tblGrid>
                <a:gridCol w="3828536">
                  <a:extLst>
                    <a:ext uri="{9D8B030D-6E8A-4147-A177-3AD203B41FA5}">
                      <a16:colId xmlns:a16="http://schemas.microsoft.com/office/drawing/2014/main" val="3175810083"/>
                    </a:ext>
                  </a:extLst>
                </a:gridCol>
                <a:gridCol w="3302291">
                  <a:extLst>
                    <a:ext uri="{9D8B030D-6E8A-4147-A177-3AD203B41FA5}">
                      <a16:colId xmlns:a16="http://schemas.microsoft.com/office/drawing/2014/main" val="3441328375"/>
                    </a:ext>
                  </a:extLst>
                </a:gridCol>
                <a:gridCol w="2750291">
                  <a:extLst>
                    <a:ext uri="{9D8B030D-6E8A-4147-A177-3AD203B41FA5}">
                      <a16:colId xmlns:a16="http://schemas.microsoft.com/office/drawing/2014/main" val="192278285"/>
                    </a:ext>
                  </a:extLst>
                </a:gridCol>
              </a:tblGrid>
              <a:tr h="353632">
                <a:tc>
                  <a:txBody>
                    <a:bodyPr/>
                    <a:lstStyle/>
                    <a:p>
                      <a:pPr marL="0" marR="0" algn="ctr" fontAlgn="base">
                        <a:spcBef>
                          <a:spcPts val="0"/>
                        </a:spcBef>
                        <a:spcAft>
                          <a:spcPts val="0"/>
                        </a:spcAft>
                      </a:pPr>
                      <a:r>
                        <a:rPr lang="en-US" sz="1400">
                          <a:effectLst/>
                        </a:rPr>
                        <a:t>Milestone </a:t>
                      </a:r>
                      <a:endParaRPr lang="en-US" sz="1400">
                        <a:effectLst/>
                        <a:latin typeface="Calibri" panose="020F0502020204030204" pitchFamily="34" charset="0"/>
                        <a:ea typeface="Calibri" panose="020F0502020204030204" pitchFamily="34" charset="0"/>
                      </a:endParaRPr>
                    </a:p>
                  </a:txBody>
                  <a:tcPr marL="0" marR="0" marT="0" marB="0" anchor="ctr"/>
                </a:tc>
                <a:tc>
                  <a:txBody>
                    <a:bodyPr/>
                    <a:lstStyle/>
                    <a:p>
                      <a:pPr marL="0" marR="0" algn="ctr" fontAlgn="base">
                        <a:spcBef>
                          <a:spcPts val="0"/>
                        </a:spcBef>
                        <a:spcAft>
                          <a:spcPts val="0"/>
                        </a:spcAft>
                      </a:pPr>
                      <a:r>
                        <a:rPr lang="en-US" sz="1400">
                          <a:effectLst/>
                        </a:rPr>
                        <a:t>Date </a:t>
                      </a:r>
                      <a:endParaRPr lang="en-US" sz="1400">
                        <a:effectLst/>
                        <a:latin typeface="Calibri" panose="020F0502020204030204" pitchFamily="34" charset="0"/>
                        <a:ea typeface="Calibri" panose="020F0502020204030204" pitchFamily="34" charset="0"/>
                      </a:endParaRPr>
                    </a:p>
                  </a:txBody>
                  <a:tcPr marL="0" marR="0" marT="0" marB="0" anchor="ctr"/>
                </a:tc>
                <a:tc>
                  <a:txBody>
                    <a:bodyPr/>
                    <a:lstStyle/>
                    <a:p>
                      <a:pPr marL="0" marR="0" algn="ctr" fontAlgn="base">
                        <a:spcBef>
                          <a:spcPts val="0"/>
                        </a:spcBef>
                        <a:spcAft>
                          <a:spcPts val="0"/>
                        </a:spcAft>
                      </a:pPr>
                      <a:r>
                        <a:rPr lang="en-US" sz="1200" dirty="0">
                          <a:effectLst/>
                        </a:rPr>
                        <a:t>Note </a:t>
                      </a:r>
                      <a:endParaRPr lang="en-US" sz="11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655380223"/>
                  </a:ext>
                </a:extLst>
              </a:tr>
              <a:tr h="353632">
                <a:tc>
                  <a:txBody>
                    <a:bodyPr/>
                    <a:lstStyle/>
                    <a:p>
                      <a:pPr marL="0" marR="0" fontAlgn="base">
                        <a:spcBef>
                          <a:spcPts val="0"/>
                        </a:spcBef>
                        <a:spcAft>
                          <a:spcPts val="0"/>
                        </a:spcAft>
                      </a:pPr>
                      <a:r>
                        <a:rPr lang="en-US" sz="1400" dirty="0">
                          <a:effectLst/>
                        </a:rPr>
                        <a:t>  Blueprint development </a:t>
                      </a:r>
                      <a:endParaRPr lang="en-US" sz="1400" dirty="0">
                        <a:effectLst/>
                        <a:latin typeface="Calibri" panose="020F0502020204030204" pitchFamily="34" charset="0"/>
                        <a:ea typeface="Calibri" panose="020F0502020204030204" pitchFamily="34" charset="0"/>
                      </a:endParaRPr>
                    </a:p>
                  </a:txBody>
                  <a:tcPr marL="0" marR="0" marT="0" marB="0" anchor="ctr"/>
                </a:tc>
                <a:tc>
                  <a:txBody>
                    <a:bodyPr/>
                    <a:lstStyle/>
                    <a:p>
                      <a:pPr marL="0" marR="0" algn="ctr" fontAlgn="base">
                        <a:spcBef>
                          <a:spcPts val="0"/>
                        </a:spcBef>
                        <a:spcAft>
                          <a:spcPts val="0"/>
                        </a:spcAft>
                      </a:pPr>
                      <a:r>
                        <a:rPr lang="en-US" sz="1400" dirty="0">
                          <a:effectLst/>
                        </a:rPr>
                        <a:t>2020-2022 </a:t>
                      </a:r>
                      <a:endParaRPr lang="en-US" sz="1400" dirty="0">
                        <a:effectLst/>
                        <a:latin typeface="Calibri" panose="020F0502020204030204" pitchFamily="34" charset="0"/>
                        <a:ea typeface="Calibri" panose="020F0502020204030204" pitchFamily="34" charset="0"/>
                      </a:endParaRPr>
                    </a:p>
                  </a:txBody>
                  <a:tcPr marL="0" marR="0" marT="0" marB="0" anchor="ctr">
                    <a:solidFill>
                      <a:schemeClr val="bg2"/>
                    </a:solidFill>
                  </a:tcPr>
                </a:tc>
                <a:tc>
                  <a:txBody>
                    <a:bodyPr/>
                    <a:lstStyle/>
                    <a:p>
                      <a:pPr marL="0" marR="0" fontAlgn="base">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endParaRPr>
                    </a:p>
                  </a:txBody>
                  <a:tcPr marL="0" marR="0" marT="0" marB="0" anchor="ctr">
                    <a:solidFill>
                      <a:schemeClr val="bg2"/>
                    </a:solidFill>
                  </a:tcPr>
                </a:tc>
                <a:extLst>
                  <a:ext uri="{0D108BD9-81ED-4DB2-BD59-A6C34878D82A}">
                    <a16:rowId xmlns:a16="http://schemas.microsoft.com/office/drawing/2014/main" val="1196809218"/>
                  </a:ext>
                </a:extLst>
              </a:tr>
              <a:tr h="353632">
                <a:tc>
                  <a:txBody>
                    <a:bodyPr/>
                    <a:lstStyle/>
                    <a:p>
                      <a:pPr marL="0" marR="0" fontAlgn="base">
                        <a:spcBef>
                          <a:spcPts val="0"/>
                        </a:spcBef>
                        <a:spcAft>
                          <a:spcPts val="0"/>
                        </a:spcAft>
                      </a:pPr>
                      <a:r>
                        <a:rPr lang="en-US" sz="1400" dirty="0">
                          <a:effectLst/>
                        </a:rPr>
                        <a:t>  Passage and item development </a:t>
                      </a:r>
                      <a:endParaRPr lang="en-US" sz="1400" dirty="0">
                        <a:effectLst/>
                        <a:latin typeface="Calibri" panose="020F0502020204030204" pitchFamily="34" charset="0"/>
                        <a:ea typeface="Calibri" panose="020F0502020204030204" pitchFamily="34" charset="0"/>
                      </a:endParaRPr>
                    </a:p>
                  </a:txBody>
                  <a:tcPr marL="0" marR="0" marT="0" marB="0" anchor="ctr"/>
                </a:tc>
                <a:tc>
                  <a:txBody>
                    <a:bodyPr/>
                    <a:lstStyle/>
                    <a:p>
                      <a:pPr marL="0" marR="0" algn="ctr" fontAlgn="base">
                        <a:spcBef>
                          <a:spcPts val="0"/>
                        </a:spcBef>
                        <a:spcAft>
                          <a:spcPts val="0"/>
                        </a:spcAft>
                      </a:pPr>
                      <a:r>
                        <a:rPr lang="en-US" sz="1400">
                          <a:effectLst/>
                        </a:rPr>
                        <a:t>2021-2023 </a:t>
                      </a:r>
                      <a:endParaRPr lang="en-US" sz="1400">
                        <a:effectLst/>
                        <a:latin typeface="Calibri" panose="020F0502020204030204" pitchFamily="34" charset="0"/>
                        <a:ea typeface="Calibri" panose="020F0502020204030204" pitchFamily="34" charset="0"/>
                      </a:endParaRPr>
                    </a:p>
                  </a:txBody>
                  <a:tcPr marL="0" marR="0" marT="0" marB="0" anchor="ctr"/>
                </a:tc>
                <a:tc>
                  <a:txBody>
                    <a:bodyPr/>
                    <a:lstStyle/>
                    <a:p>
                      <a:pPr marL="0" marR="0" fontAlgn="base">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306056480"/>
                  </a:ext>
                </a:extLst>
              </a:tr>
              <a:tr h="1414525">
                <a:tc>
                  <a:txBody>
                    <a:bodyPr/>
                    <a:lstStyle/>
                    <a:p>
                      <a:pPr marL="0" marR="0" fontAlgn="base">
                        <a:spcBef>
                          <a:spcPts val="0"/>
                        </a:spcBef>
                        <a:spcAft>
                          <a:spcPts val="0"/>
                        </a:spcAft>
                      </a:pPr>
                      <a:r>
                        <a:rPr lang="en-US" sz="1400" dirty="0">
                          <a:effectLst/>
                        </a:rPr>
                        <a:t>  Field-testing items </a:t>
                      </a:r>
                      <a:endParaRPr lang="en-US" sz="1400" dirty="0">
                        <a:effectLst/>
                        <a:latin typeface="Calibri" panose="020F0502020204030204" pitchFamily="34" charset="0"/>
                        <a:ea typeface="Calibri" panose="020F0502020204030204" pitchFamily="34" charset="0"/>
                      </a:endParaRPr>
                    </a:p>
                  </a:txBody>
                  <a:tcPr marL="0" marR="0" marT="0" marB="0" anchor="ctr"/>
                </a:tc>
                <a:tc>
                  <a:txBody>
                    <a:bodyPr/>
                    <a:lstStyle/>
                    <a:p>
                      <a:pPr marL="0" marR="0" algn="ctr" fontAlgn="base">
                        <a:spcBef>
                          <a:spcPts val="0"/>
                        </a:spcBef>
                        <a:spcAft>
                          <a:spcPts val="0"/>
                        </a:spcAft>
                      </a:pPr>
                      <a:r>
                        <a:rPr lang="en-US" sz="1400" dirty="0">
                          <a:effectLst/>
                        </a:rPr>
                        <a:t>Spring 2022, Spring 2023, Spring 2024 </a:t>
                      </a:r>
                      <a:endParaRPr lang="en-US" sz="1400" dirty="0">
                        <a:effectLst/>
                        <a:latin typeface="Calibri" panose="020F0502020204030204" pitchFamily="34" charset="0"/>
                        <a:ea typeface="Calibri" panose="020F0502020204030204" pitchFamily="34" charset="0"/>
                      </a:endParaRPr>
                    </a:p>
                  </a:txBody>
                  <a:tcPr marL="0" marR="0" marT="0" marB="0" anchor="ctr">
                    <a:solidFill>
                      <a:schemeClr val="bg2"/>
                    </a:solidFill>
                  </a:tcPr>
                </a:tc>
                <a:tc>
                  <a:txBody>
                    <a:bodyPr/>
                    <a:lstStyle/>
                    <a:p>
                      <a:pPr marL="0" marR="0" fontAlgn="base">
                        <a:spcBef>
                          <a:spcPts val="0"/>
                        </a:spcBef>
                        <a:spcAft>
                          <a:spcPts val="0"/>
                        </a:spcAft>
                      </a:pPr>
                      <a:r>
                        <a:rPr lang="en-US" sz="1200" dirty="0">
                          <a:effectLst/>
                        </a:rPr>
                        <a:t>Newly developed items were field-tested on previous summative assessments. </a:t>
                      </a:r>
                      <a:endParaRPr lang="en-US" sz="1100" dirty="0">
                        <a:effectLst/>
                        <a:latin typeface="Calibri" panose="020F0502020204030204" pitchFamily="34" charset="0"/>
                        <a:ea typeface="Calibri" panose="020F0502020204030204" pitchFamily="34" charset="0"/>
                      </a:endParaRPr>
                    </a:p>
                  </a:txBody>
                  <a:tcPr marL="0" marR="0" marT="0" marB="0" anchor="ctr">
                    <a:solidFill>
                      <a:schemeClr val="bg2"/>
                    </a:solidFill>
                  </a:tcPr>
                </a:tc>
                <a:extLst>
                  <a:ext uri="{0D108BD9-81ED-4DB2-BD59-A6C34878D82A}">
                    <a16:rowId xmlns:a16="http://schemas.microsoft.com/office/drawing/2014/main" val="2389688011"/>
                  </a:ext>
                </a:extLst>
              </a:tr>
              <a:tr h="353632">
                <a:tc>
                  <a:txBody>
                    <a:bodyPr/>
                    <a:lstStyle/>
                    <a:p>
                      <a:pPr marL="0" marR="0" fontAlgn="base">
                        <a:spcBef>
                          <a:spcPts val="0"/>
                        </a:spcBef>
                        <a:spcAft>
                          <a:spcPts val="0"/>
                        </a:spcAft>
                      </a:pPr>
                      <a:r>
                        <a:rPr lang="en-US" sz="1400" dirty="0">
                          <a:effectLst/>
                        </a:rPr>
                        <a:t>  Test construction </a:t>
                      </a:r>
                      <a:endParaRPr lang="en-US" sz="1400" dirty="0">
                        <a:effectLst/>
                        <a:latin typeface="Calibri" panose="020F0502020204030204" pitchFamily="34" charset="0"/>
                        <a:ea typeface="Calibri" panose="020F0502020204030204" pitchFamily="34" charset="0"/>
                      </a:endParaRPr>
                    </a:p>
                  </a:txBody>
                  <a:tcPr marL="0" marR="0" marT="0" marB="0" anchor="ctr"/>
                </a:tc>
                <a:tc>
                  <a:txBody>
                    <a:bodyPr/>
                    <a:lstStyle/>
                    <a:p>
                      <a:pPr marL="0" marR="0" algn="ctr" fontAlgn="base">
                        <a:spcBef>
                          <a:spcPts val="0"/>
                        </a:spcBef>
                        <a:spcAft>
                          <a:spcPts val="0"/>
                        </a:spcAft>
                      </a:pPr>
                      <a:r>
                        <a:rPr lang="en-US" sz="1400" dirty="0">
                          <a:effectLst/>
                        </a:rPr>
                        <a:t>2024-2025 </a:t>
                      </a:r>
                      <a:endParaRPr lang="en-US" sz="1400" dirty="0">
                        <a:effectLst/>
                        <a:latin typeface="Calibri" panose="020F0502020204030204" pitchFamily="34" charset="0"/>
                        <a:ea typeface="Calibri" panose="020F0502020204030204" pitchFamily="34" charset="0"/>
                      </a:endParaRPr>
                    </a:p>
                  </a:txBody>
                  <a:tcPr marL="0" marR="0" marT="0" marB="0" anchor="ctr"/>
                </a:tc>
                <a:tc>
                  <a:txBody>
                    <a:bodyPr/>
                    <a:lstStyle/>
                    <a:p>
                      <a:pPr marL="0" marR="0" fontAlgn="base">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437187870"/>
                  </a:ext>
                </a:extLst>
              </a:tr>
              <a:tr h="1060895">
                <a:tc>
                  <a:txBody>
                    <a:bodyPr/>
                    <a:lstStyle/>
                    <a:p>
                      <a:pPr marL="0" marR="0" fontAlgn="base">
                        <a:spcBef>
                          <a:spcPts val="0"/>
                        </a:spcBef>
                        <a:spcAft>
                          <a:spcPts val="0"/>
                        </a:spcAft>
                      </a:pPr>
                      <a:r>
                        <a:rPr lang="en-US" sz="1400" dirty="0">
                          <a:effectLst/>
                        </a:rPr>
                        <a:t>  First operational Summative administration aligned to new blueprint </a:t>
                      </a:r>
                      <a:endParaRPr lang="en-US" sz="1400" dirty="0">
                        <a:effectLst/>
                        <a:latin typeface="Calibri" panose="020F0502020204030204" pitchFamily="34" charset="0"/>
                        <a:ea typeface="Calibri" panose="020F0502020204030204" pitchFamily="34" charset="0"/>
                      </a:endParaRPr>
                    </a:p>
                  </a:txBody>
                  <a:tcPr marL="0" marR="0" marT="0" marB="0" anchor="ctr"/>
                </a:tc>
                <a:tc>
                  <a:txBody>
                    <a:bodyPr/>
                    <a:lstStyle/>
                    <a:p>
                      <a:pPr marL="0" marR="0" algn="ctr" fontAlgn="base">
                        <a:spcBef>
                          <a:spcPts val="0"/>
                        </a:spcBef>
                        <a:spcAft>
                          <a:spcPts val="0"/>
                        </a:spcAft>
                      </a:pPr>
                      <a:r>
                        <a:rPr lang="en-US" sz="1400" baseline="0" dirty="0">
                          <a:effectLst/>
                        </a:rPr>
                        <a:t>Spring 2025 </a:t>
                      </a:r>
                      <a:endParaRPr lang="en-US" sz="1400" baseline="0" dirty="0">
                        <a:effectLst/>
                        <a:latin typeface="Calibri" panose="020F0502020204030204" pitchFamily="34" charset="0"/>
                        <a:ea typeface="Calibri" panose="020F0502020204030204" pitchFamily="34" charset="0"/>
                      </a:endParaRPr>
                    </a:p>
                  </a:txBody>
                  <a:tcPr marL="0" marR="0" marT="0" marB="0" anchor="ctr">
                    <a:solidFill>
                      <a:schemeClr val="bg2"/>
                    </a:solidFill>
                  </a:tcPr>
                </a:tc>
                <a:tc>
                  <a:txBody>
                    <a:bodyPr/>
                    <a:lstStyle/>
                    <a:p>
                      <a:pPr marL="0" marR="0" fontAlgn="base">
                        <a:spcBef>
                          <a:spcPts val="0"/>
                        </a:spcBef>
                        <a:spcAft>
                          <a:spcPts val="0"/>
                        </a:spcAft>
                      </a:pPr>
                      <a:r>
                        <a:rPr lang="en-US" sz="1200" baseline="0" dirty="0">
                          <a:effectLst/>
                        </a:rPr>
                        <a:t> </a:t>
                      </a:r>
                      <a:endParaRPr lang="en-US" sz="1100" baseline="0" dirty="0">
                        <a:effectLst/>
                        <a:latin typeface="Calibri" panose="020F0502020204030204" pitchFamily="34" charset="0"/>
                        <a:ea typeface="Calibri" panose="020F0502020204030204" pitchFamily="34" charset="0"/>
                      </a:endParaRPr>
                    </a:p>
                  </a:txBody>
                  <a:tcPr marL="0" marR="0" marT="0" marB="0" anchor="ctr">
                    <a:solidFill>
                      <a:schemeClr val="bg2"/>
                    </a:solidFill>
                  </a:tcPr>
                </a:tc>
                <a:extLst>
                  <a:ext uri="{0D108BD9-81ED-4DB2-BD59-A6C34878D82A}">
                    <a16:rowId xmlns:a16="http://schemas.microsoft.com/office/drawing/2014/main" val="64950859"/>
                  </a:ext>
                </a:extLst>
              </a:tr>
              <a:tr h="353632">
                <a:tc>
                  <a:txBody>
                    <a:bodyPr/>
                    <a:lstStyle/>
                    <a:p>
                      <a:pPr marL="0" marR="0" fontAlgn="base">
                        <a:spcBef>
                          <a:spcPts val="0"/>
                        </a:spcBef>
                        <a:spcAft>
                          <a:spcPts val="0"/>
                        </a:spcAft>
                      </a:pPr>
                      <a:r>
                        <a:rPr lang="en-US" sz="1400" dirty="0">
                          <a:effectLst/>
                        </a:rPr>
                        <a:t>  Standard setting </a:t>
                      </a:r>
                      <a:endParaRPr lang="en-US" sz="1400" dirty="0">
                        <a:effectLst/>
                        <a:latin typeface="Calibri" panose="020F0502020204030204" pitchFamily="34" charset="0"/>
                        <a:ea typeface="Calibri" panose="020F0502020204030204" pitchFamily="34" charset="0"/>
                      </a:endParaRPr>
                    </a:p>
                  </a:txBody>
                  <a:tcPr marL="0" marR="0" marT="0" marB="0" anchor="ctr"/>
                </a:tc>
                <a:tc>
                  <a:txBody>
                    <a:bodyPr/>
                    <a:lstStyle/>
                    <a:p>
                      <a:pPr marL="0" marR="0" algn="ctr" fontAlgn="base">
                        <a:spcBef>
                          <a:spcPts val="0"/>
                        </a:spcBef>
                        <a:spcAft>
                          <a:spcPts val="0"/>
                        </a:spcAft>
                      </a:pPr>
                      <a:r>
                        <a:rPr lang="en-US" sz="1400" dirty="0">
                          <a:effectLst/>
                        </a:rPr>
                        <a:t>Summer 2025 </a:t>
                      </a:r>
                      <a:endParaRPr lang="en-US" sz="1400" dirty="0">
                        <a:effectLst/>
                        <a:latin typeface="Calibri" panose="020F0502020204030204" pitchFamily="34" charset="0"/>
                        <a:ea typeface="Calibri" panose="020F0502020204030204" pitchFamily="34" charset="0"/>
                      </a:endParaRPr>
                    </a:p>
                  </a:txBody>
                  <a:tcPr marL="0" marR="0" marT="0" marB="0" anchor="ctr"/>
                </a:tc>
                <a:tc>
                  <a:txBody>
                    <a:bodyPr/>
                    <a:lstStyle/>
                    <a:p>
                      <a:pPr marL="0" marR="0" fontAlgn="base">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2442398117"/>
                  </a:ext>
                </a:extLst>
              </a:tr>
            </a:tbl>
          </a:graphicData>
        </a:graphic>
      </p:graphicFrame>
      <p:sp>
        <p:nvSpPr>
          <p:cNvPr id="3" name="Title 2">
            <a:extLst>
              <a:ext uri="{FF2B5EF4-FFF2-40B4-BE49-F238E27FC236}">
                <a16:creationId xmlns:a16="http://schemas.microsoft.com/office/drawing/2014/main" id="{8A4BB733-6A24-9205-0EAE-235624EA43D3}"/>
              </a:ext>
            </a:extLst>
          </p:cNvPr>
          <p:cNvSpPr>
            <a:spLocks noGrp="1"/>
          </p:cNvSpPr>
          <p:nvPr>
            <p:ph type="title"/>
          </p:nvPr>
        </p:nvSpPr>
        <p:spPr/>
        <p:txBody>
          <a:bodyPr/>
          <a:lstStyle/>
          <a:p>
            <a:r>
              <a:rPr lang="en-US" dirty="0"/>
              <a:t>Development Timeline</a:t>
            </a:r>
          </a:p>
        </p:txBody>
      </p:sp>
    </p:spTree>
    <p:extLst>
      <p:ext uri="{BB962C8B-B14F-4D97-AF65-F5344CB8AC3E}">
        <p14:creationId xmlns:p14="http://schemas.microsoft.com/office/powerpoint/2010/main" val="1596827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8A26202-B177-E4DE-BFD5-595BC6DCD561}"/>
              </a:ext>
            </a:extLst>
          </p:cNvPr>
          <p:cNvSpPr>
            <a:spLocks noGrp="1"/>
          </p:cNvSpPr>
          <p:nvPr>
            <p:ph idx="1"/>
          </p:nvPr>
        </p:nvSpPr>
        <p:spPr/>
        <p:txBody>
          <a:bodyPr/>
          <a:lstStyle/>
          <a:p>
            <a:r>
              <a:rPr lang="en-US" dirty="0"/>
              <a:t>Licensed Personnel Report due: </a:t>
            </a:r>
            <a:r>
              <a:rPr lang="en-US" b="1" u="sng" dirty="0"/>
              <a:t>March 4</a:t>
            </a:r>
            <a:r>
              <a:rPr lang="en-US" b="1" u="sng" baseline="30000" dirty="0"/>
              <a:t>th</a:t>
            </a:r>
            <a:r>
              <a:rPr lang="en-US" b="1" u="sng" dirty="0"/>
              <a:t>, 2024.</a:t>
            </a:r>
            <a:endParaRPr lang="en-US" b="1" dirty="0"/>
          </a:p>
          <a:p>
            <a:r>
              <a:rPr lang="en-US" dirty="0"/>
              <a:t>Waivers due: </a:t>
            </a:r>
            <a:r>
              <a:rPr lang="en-US" b="1" u="sng" dirty="0"/>
              <a:t>February 1</a:t>
            </a:r>
            <a:r>
              <a:rPr lang="en-US" b="1" u="sng" baseline="30000" dirty="0"/>
              <a:t>st</a:t>
            </a:r>
            <a:r>
              <a:rPr lang="en-US" b="1" u="sng" dirty="0"/>
              <a:t>, 2024</a:t>
            </a:r>
            <a:r>
              <a:rPr lang="en-US" dirty="0"/>
              <a:t>.</a:t>
            </a:r>
          </a:p>
          <a:p>
            <a:r>
              <a:rPr lang="en-US" dirty="0"/>
              <a:t>Mentor Programs Application will open on/around March 19</a:t>
            </a:r>
            <a:r>
              <a:rPr lang="en-US" baseline="30000" dirty="0"/>
              <a:t>th</a:t>
            </a:r>
            <a:r>
              <a:rPr lang="en-US" dirty="0"/>
              <a:t>, 2024.</a:t>
            </a:r>
          </a:p>
          <a:p>
            <a:endParaRPr lang="en-US" dirty="0"/>
          </a:p>
        </p:txBody>
      </p:sp>
      <p:sp>
        <p:nvSpPr>
          <p:cNvPr id="4" name="Title 3">
            <a:extLst>
              <a:ext uri="{FF2B5EF4-FFF2-40B4-BE49-F238E27FC236}">
                <a16:creationId xmlns:a16="http://schemas.microsoft.com/office/drawing/2014/main" id="{6CD6B50D-23B5-89B6-1AD8-2345A7565E72}"/>
              </a:ext>
            </a:extLst>
          </p:cNvPr>
          <p:cNvSpPr>
            <a:spLocks noGrp="1"/>
          </p:cNvSpPr>
          <p:nvPr>
            <p:ph type="title"/>
          </p:nvPr>
        </p:nvSpPr>
        <p:spPr/>
        <p:txBody>
          <a:bodyPr/>
          <a:lstStyle/>
          <a:p>
            <a:r>
              <a:rPr lang="en-US" dirty="0"/>
              <a:t>Updates</a:t>
            </a:r>
          </a:p>
        </p:txBody>
      </p:sp>
    </p:spTree>
    <p:extLst>
      <p:ext uri="{BB962C8B-B14F-4D97-AF65-F5344CB8AC3E}">
        <p14:creationId xmlns:p14="http://schemas.microsoft.com/office/powerpoint/2010/main" val="4034256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2439-3E02-98FD-1F34-5D6D4EC1B5E1}"/>
              </a:ext>
            </a:extLst>
          </p:cNvPr>
          <p:cNvSpPr>
            <a:spLocks noGrp="1"/>
          </p:cNvSpPr>
          <p:nvPr>
            <p:ph type="title"/>
          </p:nvPr>
        </p:nvSpPr>
        <p:spPr>
          <a:xfrm>
            <a:off x="459181" y="221291"/>
            <a:ext cx="11099245" cy="1149350"/>
          </a:xfrm>
        </p:spPr>
        <p:txBody>
          <a:bodyPr>
            <a:normAutofit fontScale="90000"/>
          </a:bodyPr>
          <a:lstStyle/>
          <a:p>
            <a:pPr algn="ctr"/>
            <a:r>
              <a:rPr lang="en-US" dirty="0"/>
              <a:t>What is a Registered Teacher</a:t>
            </a:r>
            <a:br>
              <a:rPr lang="en-US" dirty="0"/>
            </a:br>
            <a:r>
              <a:rPr lang="en-US" dirty="0"/>
              <a:t>Apprenticeship</a:t>
            </a:r>
          </a:p>
        </p:txBody>
      </p:sp>
      <p:sp>
        <p:nvSpPr>
          <p:cNvPr id="7" name="Content Placeholder 19">
            <a:extLst>
              <a:ext uri="{FF2B5EF4-FFF2-40B4-BE49-F238E27FC236}">
                <a16:creationId xmlns:a16="http://schemas.microsoft.com/office/drawing/2014/main" id="{9E12ABC9-5145-87D0-3534-9413709DDF52}"/>
              </a:ext>
            </a:extLst>
          </p:cNvPr>
          <p:cNvSpPr txBox="1">
            <a:spLocks/>
          </p:cNvSpPr>
          <p:nvPr/>
        </p:nvSpPr>
        <p:spPr>
          <a:xfrm>
            <a:off x="459182" y="1690687"/>
            <a:ext cx="8765781" cy="4471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cs typeface="Times New Roman" panose="02020603050405020304" pitchFamily="18" charset="0"/>
              </a:rPr>
              <a:t>Apprentice On-The-Job Learning (OJL):</a:t>
            </a:r>
          </a:p>
          <a:p>
            <a:pPr lvl="1"/>
            <a:r>
              <a:rPr lang="en-US" dirty="0">
                <a:latin typeface="+mn-lt"/>
                <a:cs typeface="Times New Roman" panose="02020603050405020304" pitchFamily="18" charset="0"/>
              </a:rPr>
              <a:t>Full-time employment in a classroom (assisting a teacher of record).</a:t>
            </a:r>
          </a:p>
          <a:p>
            <a:pPr lvl="2"/>
            <a:r>
              <a:rPr lang="en-US" dirty="0">
                <a:latin typeface="+mn-lt"/>
                <a:cs typeface="Times New Roman" panose="02020603050405020304" pitchFamily="18" charset="0"/>
              </a:rPr>
              <a:t>Is not the teacher of record during the apprenticeship.</a:t>
            </a:r>
          </a:p>
          <a:p>
            <a:pPr lvl="1"/>
            <a:r>
              <a:rPr lang="en-US" dirty="0">
                <a:latin typeface="+mn-lt"/>
                <a:cs typeface="Times New Roman" panose="02020603050405020304" pitchFamily="18" charset="0"/>
              </a:rPr>
              <a:t>Learning and mastering teaching competencies.</a:t>
            </a:r>
          </a:p>
          <a:p>
            <a:pPr lvl="1"/>
            <a:r>
              <a:rPr lang="en-US" dirty="0">
                <a:latin typeface="+mn-lt"/>
                <a:cs typeface="Times New Roman" panose="02020603050405020304" pitchFamily="18" charset="0"/>
              </a:rPr>
              <a:t>Receives wage progression as progress is made in the program.</a:t>
            </a:r>
          </a:p>
          <a:p>
            <a:pPr lvl="1"/>
            <a:r>
              <a:rPr lang="en-US" dirty="0">
                <a:latin typeface="+mn-lt"/>
                <a:cs typeface="Times New Roman" panose="02020603050405020304" pitchFamily="18" charset="0"/>
              </a:rPr>
              <a:t>Receives National Recognized Apprenticeship Certificate on completion.</a:t>
            </a:r>
          </a:p>
          <a:p>
            <a:r>
              <a:rPr lang="en-US" dirty="0">
                <a:latin typeface="+mn-lt"/>
                <a:cs typeface="Times New Roman" panose="02020603050405020304" pitchFamily="18" charset="0"/>
              </a:rPr>
              <a:t>Apprentice Related Technical Instruction (RTI):</a:t>
            </a:r>
          </a:p>
          <a:p>
            <a:pPr lvl="1">
              <a:lnSpc>
                <a:spcPct val="100000"/>
              </a:lnSpc>
            </a:pPr>
            <a:r>
              <a:rPr lang="en-US" dirty="0">
                <a:latin typeface="+mn-lt"/>
                <a:cs typeface="Times New Roman" panose="02020603050405020304" pitchFamily="18" charset="0"/>
              </a:rPr>
              <a:t>Pursuing a bachelor’s degree at an accredited college/university within teacher preparation program.</a:t>
            </a:r>
          </a:p>
          <a:p>
            <a:pPr lvl="1">
              <a:lnSpc>
                <a:spcPct val="100000"/>
              </a:lnSpc>
            </a:pPr>
            <a:r>
              <a:rPr lang="en-US" dirty="0">
                <a:latin typeface="+mn-lt"/>
                <a:cs typeface="Times New Roman" panose="02020603050405020304" pitchFamily="18" charset="0"/>
              </a:rPr>
              <a:t>Qualifies for Kansas Initial Teaching License.</a:t>
            </a:r>
          </a:p>
          <a:p>
            <a:pPr marL="0" indent="0">
              <a:buNone/>
            </a:pPr>
            <a:endParaRPr lang="en-US" dirty="0"/>
          </a:p>
        </p:txBody>
      </p:sp>
      <p:sp>
        <p:nvSpPr>
          <p:cNvPr id="8" name="Content Placeholder 19">
            <a:extLst>
              <a:ext uri="{FF2B5EF4-FFF2-40B4-BE49-F238E27FC236}">
                <a16:creationId xmlns:a16="http://schemas.microsoft.com/office/drawing/2014/main" id="{C93740E9-6968-8A4C-E81B-EE18716F1EF1}"/>
              </a:ext>
            </a:extLst>
          </p:cNvPr>
          <p:cNvSpPr txBox="1">
            <a:spLocks/>
          </p:cNvSpPr>
          <p:nvPr/>
        </p:nvSpPr>
        <p:spPr>
          <a:xfrm>
            <a:off x="6322144" y="2343474"/>
            <a:ext cx="5033244" cy="2937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871771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32AC-A837-C449-3BCD-85D8DD172E7D}"/>
              </a:ext>
            </a:extLst>
          </p:cNvPr>
          <p:cNvSpPr>
            <a:spLocks noGrp="1"/>
          </p:cNvSpPr>
          <p:nvPr>
            <p:ph type="title"/>
          </p:nvPr>
        </p:nvSpPr>
        <p:spPr/>
        <p:txBody>
          <a:bodyPr/>
          <a:lstStyle/>
          <a:p>
            <a:r>
              <a:rPr lang="en-US" dirty="0"/>
              <a:t>Roles</a:t>
            </a:r>
          </a:p>
        </p:txBody>
      </p:sp>
      <p:sp>
        <p:nvSpPr>
          <p:cNvPr id="4" name="Content Placeholder 3">
            <a:extLst>
              <a:ext uri="{FF2B5EF4-FFF2-40B4-BE49-F238E27FC236}">
                <a16:creationId xmlns:a16="http://schemas.microsoft.com/office/drawing/2014/main" id="{9F6EB4E3-3920-85A3-2E56-15487FC60F2A}"/>
              </a:ext>
            </a:extLst>
          </p:cNvPr>
          <p:cNvSpPr>
            <a:spLocks noGrp="1"/>
          </p:cNvSpPr>
          <p:nvPr>
            <p:ph sz="half" idx="2"/>
          </p:nvPr>
        </p:nvSpPr>
        <p:spPr>
          <a:xfrm>
            <a:off x="411664" y="1957234"/>
            <a:ext cx="3757327" cy="3771080"/>
          </a:xfrm>
        </p:spPr>
        <p:txBody>
          <a:bodyPr>
            <a:normAutofit fontScale="25000" lnSpcReduction="20000"/>
          </a:bodyPr>
          <a:lstStyle/>
          <a:p>
            <a:pPr>
              <a:lnSpc>
                <a:spcPct val="120000"/>
              </a:lnSpc>
              <a:spcBef>
                <a:spcPts val="0"/>
              </a:spcBef>
              <a:spcAft>
                <a:spcPts val="0"/>
              </a:spcAft>
            </a:pPr>
            <a:r>
              <a:rPr lang="en-US" sz="8000" b="1" dirty="0">
                <a:latin typeface="+mn-lt"/>
                <a:ea typeface="Open Sans Semibold" panose="020B0706030804020204" pitchFamily="34" charset="0"/>
                <a:cs typeface="Open Sans Semibold" panose="020B0706030804020204" pitchFamily="34" charset="0"/>
              </a:rPr>
              <a:t>Role of KSDE</a:t>
            </a:r>
          </a:p>
          <a:p>
            <a:pPr lvl="1">
              <a:lnSpc>
                <a:spcPct val="120000"/>
              </a:lnSpc>
              <a:spcBef>
                <a:spcPts val="0"/>
              </a:spcBef>
              <a:spcAft>
                <a:spcPts val="0"/>
              </a:spcAft>
            </a:pPr>
            <a:r>
              <a:rPr lang="en-US" sz="7200" b="1" dirty="0">
                <a:latin typeface="+mn-lt"/>
                <a:cs typeface="Times New Roman" panose="02020603050405020304" pitchFamily="18" charset="0"/>
              </a:rPr>
              <a:t>Apprenticeship Intermediary </a:t>
            </a:r>
            <a:r>
              <a:rPr lang="en-US" sz="7200" dirty="0">
                <a:latin typeface="+mn-lt"/>
                <a:cs typeface="Times New Roman" panose="02020603050405020304" pitchFamily="18" charset="0"/>
              </a:rPr>
              <a:t>(not the W-2 employer).</a:t>
            </a:r>
          </a:p>
          <a:p>
            <a:pPr lvl="1">
              <a:lnSpc>
                <a:spcPct val="120000"/>
              </a:lnSpc>
              <a:spcBef>
                <a:spcPts val="0"/>
              </a:spcBef>
              <a:spcAft>
                <a:spcPts val="0"/>
              </a:spcAft>
            </a:pPr>
            <a:r>
              <a:rPr lang="en-US" sz="7200" dirty="0">
                <a:latin typeface="+mn-lt"/>
                <a:cs typeface="Times New Roman" panose="02020603050405020304" pitchFamily="18" charset="0"/>
              </a:rPr>
              <a:t>Track and report apprentice progress to Kansas Office of  Apprenticeship.</a:t>
            </a:r>
          </a:p>
          <a:p>
            <a:pPr lvl="1">
              <a:lnSpc>
                <a:spcPct val="120000"/>
              </a:lnSpc>
              <a:spcBef>
                <a:spcPts val="0"/>
              </a:spcBef>
              <a:spcAft>
                <a:spcPts val="0"/>
              </a:spcAft>
            </a:pPr>
            <a:r>
              <a:rPr lang="en-US" sz="7200" dirty="0">
                <a:latin typeface="+mn-lt"/>
                <a:cs typeface="Times New Roman" panose="02020603050405020304" pitchFamily="18" charset="0"/>
              </a:rPr>
              <a:t>Manage program funding.</a:t>
            </a:r>
          </a:p>
          <a:p>
            <a:pPr lvl="1">
              <a:lnSpc>
                <a:spcPct val="120000"/>
              </a:lnSpc>
              <a:spcBef>
                <a:spcPts val="0"/>
              </a:spcBef>
              <a:spcAft>
                <a:spcPts val="0"/>
              </a:spcAft>
            </a:pPr>
            <a:r>
              <a:rPr lang="en-US" sz="7200" dirty="0">
                <a:latin typeface="+mn-lt"/>
                <a:cs typeface="Times New Roman" panose="02020603050405020304" pitchFamily="18" charset="0"/>
              </a:rPr>
              <a:t>Maintain apprenticeship reporting records and enter it into RAPIDS (USDOL tracking system).</a:t>
            </a:r>
          </a:p>
          <a:p>
            <a:pPr lvl="1">
              <a:lnSpc>
                <a:spcPct val="120000"/>
              </a:lnSpc>
              <a:spcBef>
                <a:spcPts val="0"/>
              </a:spcBef>
              <a:spcAft>
                <a:spcPts val="0"/>
              </a:spcAft>
            </a:pPr>
            <a:r>
              <a:rPr lang="en-US" sz="7200" dirty="0">
                <a:latin typeface="+mn-lt"/>
                <a:cs typeface="Times New Roman" panose="02020603050405020304" pitchFamily="18" charset="0"/>
              </a:rPr>
              <a:t>Issue initial teaching license.</a:t>
            </a:r>
          </a:p>
          <a:p>
            <a:pPr lvl="1">
              <a:spcBef>
                <a:spcPts val="0"/>
              </a:spcBef>
              <a:spcAft>
                <a:spcPts val="0"/>
              </a:spcAft>
            </a:pPr>
            <a:endParaRPr lang="en-US" dirty="0">
              <a:latin typeface="+mn-lt"/>
            </a:endParaRPr>
          </a:p>
        </p:txBody>
      </p:sp>
      <p:sp>
        <p:nvSpPr>
          <p:cNvPr id="6" name="Content Placeholder 5">
            <a:extLst>
              <a:ext uri="{FF2B5EF4-FFF2-40B4-BE49-F238E27FC236}">
                <a16:creationId xmlns:a16="http://schemas.microsoft.com/office/drawing/2014/main" id="{38FD4B68-2380-4EBF-66B5-DA936385D2B2}"/>
              </a:ext>
            </a:extLst>
          </p:cNvPr>
          <p:cNvSpPr>
            <a:spLocks noGrp="1"/>
          </p:cNvSpPr>
          <p:nvPr>
            <p:ph sz="quarter" idx="4"/>
          </p:nvPr>
        </p:nvSpPr>
        <p:spPr>
          <a:xfrm>
            <a:off x="4055977" y="1972652"/>
            <a:ext cx="4146205" cy="3771080"/>
          </a:xfrm>
        </p:spPr>
        <p:txBody>
          <a:bodyPr>
            <a:normAutofit fontScale="25000" lnSpcReduction="20000"/>
          </a:bodyPr>
          <a:lstStyle/>
          <a:p>
            <a:pPr>
              <a:lnSpc>
                <a:spcPct val="120000"/>
              </a:lnSpc>
              <a:spcBef>
                <a:spcPts val="0"/>
              </a:spcBef>
              <a:spcAft>
                <a:spcPts val="0"/>
              </a:spcAft>
            </a:pPr>
            <a:r>
              <a:rPr lang="en-US" sz="8000" b="1" dirty="0">
                <a:latin typeface="+mn-lt"/>
                <a:ea typeface="Open Sans Semibold" panose="020B0706030804020204" pitchFamily="34" charset="0"/>
                <a:cs typeface="Open Sans Semibold" panose="020B0706030804020204" pitchFamily="34" charset="0"/>
              </a:rPr>
              <a:t>Role of districts</a:t>
            </a:r>
          </a:p>
          <a:p>
            <a:pPr lvl="1">
              <a:lnSpc>
                <a:spcPct val="120000"/>
              </a:lnSpc>
              <a:spcBef>
                <a:spcPts val="0"/>
              </a:spcBef>
              <a:spcAft>
                <a:spcPts val="0"/>
              </a:spcAft>
            </a:pPr>
            <a:r>
              <a:rPr lang="en-US" sz="7200" b="1" dirty="0">
                <a:latin typeface="+mn-lt"/>
                <a:cs typeface="Times New Roman" panose="02020603050405020304" pitchFamily="18" charset="0"/>
              </a:rPr>
              <a:t>Apprenticeship Sponsor </a:t>
            </a:r>
            <a:r>
              <a:rPr lang="en-US" sz="7200" dirty="0">
                <a:latin typeface="+mn-lt"/>
                <a:cs typeface="Times New Roman" panose="02020603050405020304" pitchFamily="18" charset="0"/>
              </a:rPr>
              <a:t>(W-2 employer).</a:t>
            </a:r>
          </a:p>
          <a:p>
            <a:pPr lvl="1">
              <a:lnSpc>
                <a:spcPct val="120000"/>
              </a:lnSpc>
              <a:spcBef>
                <a:spcPts val="0"/>
              </a:spcBef>
              <a:spcAft>
                <a:spcPts val="0"/>
              </a:spcAft>
            </a:pPr>
            <a:r>
              <a:rPr lang="en-US" sz="7200" dirty="0">
                <a:latin typeface="+mn-lt"/>
                <a:cs typeface="Times New Roman" panose="02020603050405020304" pitchFamily="18" charset="0"/>
              </a:rPr>
              <a:t>On-the-Job Learning Provider (OJL).</a:t>
            </a:r>
          </a:p>
          <a:p>
            <a:pPr lvl="1">
              <a:lnSpc>
                <a:spcPct val="120000"/>
              </a:lnSpc>
              <a:spcBef>
                <a:spcPts val="0"/>
              </a:spcBef>
              <a:spcAft>
                <a:spcPts val="0"/>
              </a:spcAft>
            </a:pPr>
            <a:r>
              <a:rPr lang="en-US" sz="7200" dirty="0">
                <a:latin typeface="+mn-lt"/>
                <a:cs typeface="Times New Roman" panose="02020603050405020304" pitchFamily="18" charset="0"/>
              </a:rPr>
              <a:t>Recruiting/identifying apprentice candidates.</a:t>
            </a:r>
          </a:p>
          <a:p>
            <a:pPr lvl="1">
              <a:lnSpc>
                <a:spcPct val="120000"/>
              </a:lnSpc>
              <a:spcBef>
                <a:spcPts val="0"/>
              </a:spcBef>
              <a:spcAft>
                <a:spcPts val="0"/>
              </a:spcAft>
            </a:pPr>
            <a:r>
              <a:rPr lang="en-US" sz="7200" dirty="0">
                <a:latin typeface="+mn-lt"/>
                <a:cs typeface="Times New Roman" panose="02020603050405020304" pitchFamily="18" charset="0"/>
              </a:rPr>
              <a:t>Hire and train apprentice using competency-based learning.</a:t>
            </a:r>
          </a:p>
          <a:p>
            <a:pPr lvl="1">
              <a:lnSpc>
                <a:spcPct val="120000"/>
              </a:lnSpc>
              <a:spcBef>
                <a:spcPts val="0"/>
              </a:spcBef>
              <a:spcAft>
                <a:spcPts val="0"/>
              </a:spcAft>
            </a:pPr>
            <a:r>
              <a:rPr lang="en-US" sz="7200" dirty="0">
                <a:latin typeface="+mn-lt"/>
                <a:cs typeface="Times New Roman" panose="02020603050405020304" pitchFamily="18" charset="0"/>
              </a:rPr>
              <a:t>Track and report apprenticeship progress to KSDE.</a:t>
            </a:r>
          </a:p>
          <a:p>
            <a:pPr lvl="1">
              <a:lnSpc>
                <a:spcPct val="120000"/>
              </a:lnSpc>
              <a:spcBef>
                <a:spcPts val="0"/>
              </a:spcBef>
              <a:spcAft>
                <a:spcPts val="0"/>
              </a:spcAft>
            </a:pPr>
            <a:r>
              <a:rPr lang="en-US" sz="7200" dirty="0">
                <a:latin typeface="+mn-lt"/>
                <a:cs typeface="Times New Roman" panose="02020603050405020304" pitchFamily="18" charset="0"/>
              </a:rPr>
              <a:t>Maintain apprenticeship progress records.</a:t>
            </a:r>
          </a:p>
        </p:txBody>
      </p:sp>
      <p:sp>
        <p:nvSpPr>
          <p:cNvPr id="8" name="Content Placeholder 5">
            <a:extLst>
              <a:ext uri="{FF2B5EF4-FFF2-40B4-BE49-F238E27FC236}">
                <a16:creationId xmlns:a16="http://schemas.microsoft.com/office/drawing/2014/main" id="{9C193F25-1A79-E31E-1B99-8BEC83D56790}"/>
              </a:ext>
            </a:extLst>
          </p:cNvPr>
          <p:cNvSpPr txBox="1">
            <a:spLocks/>
          </p:cNvSpPr>
          <p:nvPr/>
        </p:nvSpPr>
        <p:spPr>
          <a:xfrm>
            <a:off x="7926318" y="1957234"/>
            <a:ext cx="4146205" cy="37710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2000" b="1" dirty="0">
                <a:latin typeface="+mn-lt"/>
                <a:ea typeface="Open Sans Semibold" panose="020B0706030804020204" pitchFamily="34" charset="0"/>
                <a:cs typeface="Open Sans Semibold" panose="020B0706030804020204" pitchFamily="34" charset="0"/>
              </a:rPr>
              <a:t>Role of universities/community colleges</a:t>
            </a:r>
          </a:p>
          <a:p>
            <a:pPr lvl="1">
              <a:lnSpc>
                <a:spcPct val="100000"/>
              </a:lnSpc>
              <a:spcBef>
                <a:spcPts val="0"/>
              </a:spcBef>
              <a:spcAft>
                <a:spcPts val="0"/>
              </a:spcAft>
            </a:pPr>
            <a:r>
              <a:rPr lang="en-US" sz="1800" dirty="0">
                <a:latin typeface="+mn-lt"/>
                <a:cs typeface="Times New Roman" panose="02020603050405020304" pitchFamily="18" charset="0"/>
              </a:rPr>
              <a:t>Related Technical Instruction Provider (RTI).</a:t>
            </a:r>
          </a:p>
          <a:p>
            <a:pPr lvl="1">
              <a:lnSpc>
                <a:spcPct val="100000"/>
              </a:lnSpc>
              <a:spcBef>
                <a:spcPts val="0"/>
              </a:spcBef>
              <a:spcAft>
                <a:spcPts val="0"/>
              </a:spcAft>
            </a:pPr>
            <a:r>
              <a:rPr lang="en-US" sz="1800" dirty="0">
                <a:latin typeface="+mn-lt"/>
                <a:cs typeface="Times New Roman" panose="02020603050405020304" pitchFamily="18" charset="0"/>
              </a:rPr>
              <a:t>Deliver online instruction that is conducive to a full-time work schedule.</a:t>
            </a:r>
          </a:p>
          <a:p>
            <a:pPr lvl="1">
              <a:lnSpc>
                <a:spcPct val="100000"/>
              </a:lnSpc>
              <a:spcBef>
                <a:spcPts val="0"/>
              </a:spcBef>
              <a:spcAft>
                <a:spcPts val="0"/>
              </a:spcAft>
            </a:pPr>
            <a:r>
              <a:rPr lang="en-US" sz="1800" dirty="0">
                <a:latin typeface="+mn-lt"/>
                <a:cs typeface="Times New Roman" panose="02020603050405020304" pitchFamily="18" charset="0"/>
              </a:rPr>
              <a:t>Confer bachelor’s degree within a teacher preparation program.  </a:t>
            </a:r>
          </a:p>
        </p:txBody>
      </p:sp>
    </p:spTree>
    <p:extLst>
      <p:ext uri="{BB962C8B-B14F-4D97-AF65-F5344CB8AC3E}">
        <p14:creationId xmlns:p14="http://schemas.microsoft.com/office/powerpoint/2010/main" val="3341548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a:xfrm>
            <a:off x="557007" y="159643"/>
            <a:ext cx="11077986" cy="1149350"/>
          </a:xfrm>
        </p:spPr>
        <p:txBody>
          <a:bodyPr>
            <a:normAutofit fontScale="90000"/>
          </a:bodyPr>
          <a:lstStyle/>
          <a:p>
            <a:pPr algn="ctr"/>
            <a:r>
              <a:rPr lang="en-US" dirty="0"/>
              <a:t>Outline of Registered Teacher Apprenticeship Requirements in Kansas</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619709"/>
            <a:ext cx="10824388" cy="4613823"/>
          </a:xfrm>
        </p:spPr>
        <p:txBody>
          <a:bodyPr>
            <a:normAutofit fontScale="92500" lnSpcReduction="20000"/>
          </a:bodyPr>
          <a:lstStyle/>
          <a:p>
            <a:pPr>
              <a:lnSpc>
                <a:spcPct val="120000"/>
              </a:lnSpc>
            </a:pPr>
            <a:r>
              <a:rPr lang="en-US" dirty="0">
                <a:latin typeface="+mn-lt"/>
                <a:cs typeface="Times New Roman" panose="02020603050405020304" pitchFamily="18" charset="0"/>
              </a:rPr>
              <a:t>Four-year, Competency-Based Apprenticeship</a:t>
            </a:r>
          </a:p>
          <a:p>
            <a:pPr lvl="1">
              <a:lnSpc>
                <a:spcPct val="120000"/>
              </a:lnSpc>
            </a:pPr>
            <a:r>
              <a:rPr lang="en-US" dirty="0">
                <a:latin typeface="+mn-lt"/>
                <a:cs typeface="Times New Roman" panose="02020603050405020304" pitchFamily="18" charset="0"/>
              </a:rPr>
              <a:t>Flexible duration (based on prior experience and education).</a:t>
            </a:r>
          </a:p>
          <a:p>
            <a:pPr lvl="1">
              <a:lnSpc>
                <a:spcPct val="120000"/>
              </a:lnSpc>
            </a:pPr>
            <a:r>
              <a:rPr lang="en-US" dirty="0">
                <a:latin typeface="+mn-lt"/>
                <a:cs typeface="Times New Roman" panose="02020603050405020304" pitchFamily="18" charset="0"/>
              </a:rPr>
              <a:t>Assessing Prior Experience.</a:t>
            </a:r>
          </a:p>
          <a:p>
            <a:pPr lvl="2">
              <a:lnSpc>
                <a:spcPct val="120000"/>
              </a:lnSpc>
            </a:pPr>
            <a:r>
              <a:rPr lang="en-US" dirty="0">
                <a:latin typeface="+mn-lt"/>
                <a:cs typeface="Times New Roman" panose="02020603050405020304" pitchFamily="18" charset="0"/>
              </a:rPr>
              <a:t>Competencies.</a:t>
            </a:r>
          </a:p>
          <a:p>
            <a:pPr lvl="2">
              <a:lnSpc>
                <a:spcPct val="120000"/>
              </a:lnSpc>
            </a:pPr>
            <a:r>
              <a:rPr lang="en-US" dirty="0">
                <a:latin typeface="+mn-lt"/>
                <a:cs typeface="Times New Roman" panose="02020603050405020304" pitchFamily="18" charset="0"/>
              </a:rPr>
              <a:t>Related Technical Instruction – progress towards a Bachelor’s degree</a:t>
            </a:r>
          </a:p>
          <a:p>
            <a:pPr lvl="2">
              <a:lnSpc>
                <a:spcPct val="120000"/>
              </a:lnSpc>
            </a:pPr>
            <a:r>
              <a:rPr lang="en-US" dirty="0">
                <a:latin typeface="+mn-lt"/>
                <a:cs typeface="Times New Roman" panose="02020603050405020304" pitchFamily="18" charset="0"/>
              </a:rPr>
              <a:t>Wage Scale.</a:t>
            </a:r>
          </a:p>
          <a:p>
            <a:pPr>
              <a:lnSpc>
                <a:spcPct val="120000"/>
              </a:lnSpc>
            </a:pPr>
            <a:r>
              <a:rPr lang="en-US" dirty="0">
                <a:latin typeface="+mn-lt"/>
                <a:cs typeface="Times New Roman" panose="02020603050405020304" pitchFamily="18" charset="0"/>
              </a:rPr>
              <a:t>Series of competences based on Kansas Educator Evaluation Protocol (KEEP), which require individual to be proficient in four different areas:</a:t>
            </a:r>
          </a:p>
          <a:p>
            <a:pPr lvl="1">
              <a:lnSpc>
                <a:spcPct val="120000"/>
              </a:lnSpc>
            </a:pPr>
            <a:r>
              <a:rPr lang="en-US" dirty="0">
                <a:latin typeface="+mn-lt"/>
                <a:cs typeface="Times New Roman" panose="02020603050405020304" pitchFamily="18" charset="0"/>
              </a:rPr>
              <a:t>Learner and learning.</a:t>
            </a:r>
          </a:p>
          <a:p>
            <a:pPr lvl="1">
              <a:lnSpc>
                <a:spcPct val="120000"/>
              </a:lnSpc>
            </a:pPr>
            <a:r>
              <a:rPr lang="en-US" dirty="0">
                <a:latin typeface="+mn-lt"/>
                <a:cs typeface="Times New Roman" panose="02020603050405020304" pitchFamily="18" charset="0"/>
              </a:rPr>
              <a:t>Content knowledge.</a:t>
            </a:r>
          </a:p>
          <a:p>
            <a:pPr lvl="1">
              <a:lnSpc>
                <a:spcPct val="120000"/>
              </a:lnSpc>
            </a:pPr>
            <a:r>
              <a:rPr lang="en-US" dirty="0">
                <a:latin typeface="+mn-lt"/>
                <a:cs typeface="Times New Roman" panose="02020603050405020304" pitchFamily="18" charset="0"/>
              </a:rPr>
              <a:t>Instructional practice.</a:t>
            </a:r>
          </a:p>
          <a:p>
            <a:pPr lvl="1">
              <a:lnSpc>
                <a:spcPct val="120000"/>
              </a:lnSpc>
            </a:pPr>
            <a:r>
              <a:rPr lang="en-US" dirty="0">
                <a:latin typeface="+mn-lt"/>
                <a:cs typeface="Times New Roman" panose="02020603050405020304" pitchFamily="18" charset="0"/>
              </a:rPr>
              <a:t>Professionalism.</a:t>
            </a: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4367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a:xfrm>
            <a:off x="557007" y="159643"/>
            <a:ext cx="11077986" cy="1149350"/>
          </a:xfrm>
        </p:spPr>
        <p:txBody>
          <a:bodyPr>
            <a:normAutofit fontScale="90000"/>
          </a:bodyPr>
          <a:lstStyle/>
          <a:p>
            <a:pPr algn="ctr"/>
            <a:r>
              <a:rPr lang="en-US" dirty="0"/>
              <a:t>Outline of Registered Teacher Apprenticeship Requirements in Kansas</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619709"/>
            <a:ext cx="10824388" cy="4613823"/>
          </a:xfrm>
        </p:spPr>
        <p:txBody>
          <a:bodyPr>
            <a:normAutofit fontScale="92500" lnSpcReduction="10000"/>
          </a:bodyPr>
          <a:lstStyle/>
          <a:p>
            <a:pPr>
              <a:lnSpc>
                <a:spcPct val="120000"/>
              </a:lnSpc>
            </a:pPr>
            <a:r>
              <a:rPr lang="en-US" dirty="0">
                <a:latin typeface="+mn-lt"/>
                <a:cs typeface="Times New Roman" panose="02020603050405020304" pitchFamily="18" charset="0"/>
              </a:rPr>
              <a:t>Apprentices earn as they learn.</a:t>
            </a:r>
          </a:p>
          <a:p>
            <a:pPr>
              <a:lnSpc>
                <a:spcPct val="120000"/>
              </a:lnSpc>
            </a:pPr>
            <a:r>
              <a:rPr lang="en-US" dirty="0">
                <a:latin typeface="+mn-lt"/>
                <a:cs typeface="Times New Roman" panose="02020603050405020304" pitchFamily="18" charset="0"/>
              </a:rPr>
              <a:t>Apprentice simultaneously enrolled in an accredited community college/university teacher preparation program leading to a bachelor's degree (no new standards required).</a:t>
            </a:r>
          </a:p>
          <a:p>
            <a:pPr>
              <a:lnSpc>
                <a:spcPct val="120000"/>
              </a:lnSpc>
            </a:pPr>
            <a:r>
              <a:rPr lang="en-US" dirty="0">
                <a:latin typeface="+mn-lt"/>
                <a:cs typeface="Times New Roman" panose="02020603050405020304" pitchFamily="18" charset="0"/>
              </a:rPr>
              <a:t>Apprentice hired by a district and works under the guidance/supervision of a mentor teacher to learn/demonstrate/hone teaching proficiencies </a:t>
            </a:r>
            <a:r>
              <a:rPr lang="en-US" b="1" dirty="0">
                <a:latin typeface="+mn-lt"/>
                <a:cs typeface="Times New Roman" panose="02020603050405020304" pitchFamily="18" charset="0"/>
              </a:rPr>
              <a:t>(apprentice will not be the teacher of record).</a:t>
            </a:r>
          </a:p>
          <a:p>
            <a:pPr>
              <a:lnSpc>
                <a:spcPct val="120000"/>
              </a:lnSpc>
            </a:pPr>
            <a:r>
              <a:rPr lang="en-US" dirty="0">
                <a:latin typeface="+mn-lt"/>
                <a:cs typeface="Times New Roman" panose="02020603050405020304" pitchFamily="18" charset="0"/>
              </a:rPr>
              <a:t>Apprentice will qualify for teaching license with the following completed:</a:t>
            </a:r>
          </a:p>
          <a:p>
            <a:pPr lvl="1">
              <a:lnSpc>
                <a:spcPct val="120000"/>
              </a:lnSpc>
            </a:pPr>
            <a:r>
              <a:rPr lang="en-US" dirty="0">
                <a:latin typeface="+mn-lt"/>
                <a:cs typeface="Times New Roman" panose="02020603050405020304" pitchFamily="18" charset="0"/>
              </a:rPr>
              <a:t>Proficient in all competencies.</a:t>
            </a:r>
          </a:p>
          <a:p>
            <a:pPr lvl="1">
              <a:lnSpc>
                <a:spcPct val="120000"/>
              </a:lnSpc>
            </a:pPr>
            <a:r>
              <a:rPr lang="en-US" dirty="0">
                <a:latin typeface="+mn-lt"/>
                <a:cs typeface="Times New Roman" panose="02020603050405020304" pitchFamily="18" charset="0"/>
              </a:rPr>
              <a:t>Bachelor’s degree/teacher preparation program completed.</a:t>
            </a:r>
          </a:p>
          <a:p>
            <a:pPr lvl="1">
              <a:lnSpc>
                <a:spcPct val="120000"/>
              </a:lnSpc>
            </a:pPr>
            <a:r>
              <a:rPr lang="en-US" dirty="0">
                <a:latin typeface="+mn-lt"/>
                <a:cs typeface="Times New Roman" panose="02020603050405020304" pitchFamily="18" charset="0"/>
              </a:rPr>
              <a:t>Testing requirements.</a:t>
            </a: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7657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E1CBAC-C38F-3360-33A9-4C6489B217AB}"/>
              </a:ext>
            </a:extLst>
          </p:cNvPr>
          <p:cNvSpPr>
            <a:spLocks noGrp="1"/>
          </p:cNvSpPr>
          <p:nvPr>
            <p:ph idx="1"/>
          </p:nvPr>
        </p:nvSpPr>
        <p:spPr/>
        <p:txBody>
          <a:bodyPr>
            <a:normAutofit lnSpcReduction="10000"/>
          </a:bodyPr>
          <a:lstStyle/>
          <a:p>
            <a:pPr>
              <a:lnSpc>
                <a:spcPct val="100000"/>
              </a:lnSpc>
            </a:pPr>
            <a:r>
              <a:rPr lang="en-US" sz="2800" dirty="0">
                <a:latin typeface="+mn-lt"/>
                <a:cs typeface="Times New Roman" panose="02020603050405020304" pitchFamily="18" charset="0"/>
              </a:rPr>
              <a:t>Funding:</a:t>
            </a:r>
          </a:p>
          <a:p>
            <a:pPr lvl="1"/>
            <a:r>
              <a:rPr lang="en-US" dirty="0">
                <a:latin typeface="+mn-lt"/>
                <a:cs typeface="Times New Roman" panose="02020603050405020304" pitchFamily="18" charset="0"/>
              </a:rPr>
              <a:t>Up to $5,000 a year for tuition from KSDE (</a:t>
            </a:r>
            <a:r>
              <a:rPr lang="en-US" dirty="0" err="1">
                <a:latin typeface="+mn-lt"/>
                <a:cs typeface="Times New Roman" panose="02020603050405020304" pitchFamily="18" charset="0"/>
              </a:rPr>
              <a:t>MeadowLARK</a:t>
            </a:r>
            <a:r>
              <a:rPr lang="en-US" dirty="0">
                <a:latin typeface="+mn-lt"/>
                <a:cs typeface="Times New Roman" panose="02020603050405020304" pitchFamily="18" charset="0"/>
              </a:rPr>
              <a:t> Grant).</a:t>
            </a:r>
          </a:p>
          <a:p>
            <a:pPr lvl="1"/>
            <a:r>
              <a:rPr lang="en-US" dirty="0">
                <a:latin typeface="+mn-lt"/>
                <a:cs typeface="Times New Roman" panose="02020603050405020304" pitchFamily="18" charset="0"/>
              </a:rPr>
              <a:t>$2,750 a year for tuition from the Kansas Department of Commerce (K.S.A. 74-50,234).</a:t>
            </a:r>
          </a:p>
          <a:p>
            <a:pPr lvl="1"/>
            <a:r>
              <a:rPr lang="en-US" dirty="0">
                <a:latin typeface="+mn-lt"/>
                <a:cs typeface="Times New Roman" panose="02020603050405020304" pitchFamily="18" charset="0"/>
              </a:rPr>
              <a:t>KBOR and university/community college scholarships.</a:t>
            </a:r>
          </a:p>
          <a:p>
            <a:pPr lvl="1"/>
            <a:r>
              <a:rPr lang="en-US" dirty="0">
                <a:latin typeface="+mn-lt"/>
                <a:cs typeface="Times New Roman" panose="02020603050405020304" pitchFamily="18" charset="0"/>
              </a:rPr>
              <a:t>District pays wages. Minimum hourly wage $14 per hour.</a:t>
            </a:r>
          </a:p>
          <a:p>
            <a:pPr lvl="1"/>
            <a:r>
              <a:rPr lang="en-US" dirty="0">
                <a:latin typeface="+mn-lt"/>
                <a:cs typeface="Times New Roman" panose="02020603050405020304" pitchFamily="18" charset="0"/>
              </a:rPr>
              <a:t>$1,500 for mentor teachers from KSDE (</a:t>
            </a:r>
            <a:r>
              <a:rPr lang="en-US" dirty="0" err="1">
                <a:latin typeface="+mn-lt"/>
                <a:cs typeface="Times New Roman" panose="02020603050405020304" pitchFamily="18" charset="0"/>
              </a:rPr>
              <a:t>MeadowLARK</a:t>
            </a:r>
            <a:r>
              <a:rPr lang="en-US" dirty="0">
                <a:latin typeface="+mn-lt"/>
                <a:cs typeface="Times New Roman" panose="02020603050405020304" pitchFamily="18" charset="0"/>
              </a:rPr>
              <a:t> Grant / KNEA Grant).</a:t>
            </a:r>
          </a:p>
          <a:p>
            <a:pPr lvl="1"/>
            <a:r>
              <a:rPr lang="en-US" dirty="0">
                <a:latin typeface="+mn-lt"/>
                <a:cs typeface="Times New Roman" panose="02020603050405020304" pitchFamily="18" charset="0"/>
              </a:rPr>
              <a:t>KSDE will cover Praxis Tests (</a:t>
            </a:r>
            <a:r>
              <a:rPr lang="en-US" dirty="0" err="1">
                <a:latin typeface="+mn-lt"/>
                <a:cs typeface="Times New Roman" panose="02020603050405020304" pitchFamily="18" charset="0"/>
              </a:rPr>
              <a:t>MeadowLARK</a:t>
            </a:r>
            <a:r>
              <a:rPr lang="en-US" dirty="0">
                <a:latin typeface="+mn-lt"/>
                <a:cs typeface="Times New Roman" panose="02020603050405020304" pitchFamily="18" charset="0"/>
              </a:rPr>
              <a:t> Grant).</a:t>
            </a:r>
          </a:p>
          <a:p>
            <a:pPr lvl="1"/>
            <a:r>
              <a:rPr lang="en-US" dirty="0">
                <a:latin typeface="+mn-lt"/>
                <a:cs typeface="Times New Roman" panose="02020603050405020304" pitchFamily="18" charset="0"/>
              </a:rPr>
              <a:t>KSDE will cover initial teaching license fee (</a:t>
            </a:r>
            <a:r>
              <a:rPr lang="en-US" dirty="0" err="1">
                <a:latin typeface="+mn-lt"/>
                <a:cs typeface="Times New Roman" panose="02020603050405020304" pitchFamily="18" charset="0"/>
              </a:rPr>
              <a:t>MeadowLARK</a:t>
            </a:r>
            <a:r>
              <a:rPr lang="en-US" dirty="0">
                <a:latin typeface="+mn-lt"/>
                <a:cs typeface="Times New Roman" panose="02020603050405020304" pitchFamily="18" charset="0"/>
              </a:rPr>
              <a:t> Grant)</a:t>
            </a:r>
          </a:p>
          <a:p>
            <a:pPr lvl="1"/>
            <a:r>
              <a:rPr lang="en-US" b="1" u="sng" dirty="0">
                <a:latin typeface="+mn-lt"/>
                <a:cs typeface="Times New Roman" panose="02020603050405020304" pitchFamily="18" charset="0"/>
              </a:rPr>
              <a:t>All money will be reimbursed to districts.</a:t>
            </a:r>
          </a:p>
          <a:p>
            <a:pPr>
              <a:lnSpc>
                <a:spcPct val="100000"/>
              </a:lnSpc>
            </a:pPr>
            <a:r>
              <a:rPr lang="en-US" dirty="0">
                <a:latin typeface="+mn-lt"/>
                <a:cs typeface="Times New Roman" panose="02020603050405020304" pitchFamily="18" charset="0"/>
              </a:rPr>
              <a:t>Apprenticeship Conference with Kansas Teachers of the Year.</a:t>
            </a:r>
          </a:p>
          <a:p>
            <a:endParaRPr lang="en-US" dirty="0"/>
          </a:p>
        </p:txBody>
      </p:sp>
      <p:sp>
        <p:nvSpPr>
          <p:cNvPr id="3" name="Title 2">
            <a:extLst>
              <a:ext uri="{FF2B5EF4-FFF2-40B4-BE49-F238E27FC236}">
                <a16:creationId xmlns:a16="http://schemas.microsoft.com/office/drawing/2014/main" id="{4B6A5967-3544-9BFD-2D5F-E2D480C85E28}"/>
              </a:ext>
            </a:extLst>
          </p:cNvPr>
          <p:cNvSpPr>
            <a:spLocks noGrp="1"/>
          </p:cNvSpPr>
          <p:nvPr>
            <p:ph type="title"/>
          </p:nvPr>
        </p:nvSpPr>
        <p:spPr/>
        <p:txBody>
          <a:bodyPr/>
          <a:lstStyle/>
          <a:p>
            <a:r>
              <a:rPr lang="en-US" dirty="0"/>
              <a:t>Funding and Reporting</a:t>
            </a:r>
          </a:p>
        </p:txBody>
      </p:sp>
    </p:spTree>
    <p:extLst>
      <p:ext uri="{BB962C8B-B14F-4D97-AF65-F5344CB8AC3E}">
        <p14:creationId xmlns:p14="http://schemas.microsoft.com/office/powerpoint/2010/main" val="21468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1D6666-7463-3741-A3C9-FF374CCD466C}"/>
              </a:ext>
            </a:extLst>
          </p:cNvPr>
          <p:cNvSpPr>
            <a:spLocks noGrp="1"/>
          </p:cNvSpPr>
          <p:nvPr>
            <p:ph idx="1"/>
          </p:nvPr>
        </p:nvSpPr>
        <p:spPr/>
        <p:txBody>
          <a:bodyPr>
            <a:normAutofit/>
          </a:bodyPr>
          <a:lstStyle/>
          <a:p>
            <a:r>
              <a:rPr lang="en-US" dirty="0"/>
              <a:t>Partnering EPPs.</a:t>
            </a:r>
          </a:p>
          <a:p>
            <a:pPr lvl="1"/>
            <a:r>
              <a:rPr lang="en-US" dirty="0"/>
              <a:t>Allen Community College.</a:t>
            </a:r>
          </a:p>
          <a:p>
            <a:pPr lvl="1"/>
            <a:r>
              <a:rPr lang="en-US" dirty="0"/>
              <a:t>Barton Community College.</a:t>
            </a:r>
          </a:p>
          <a:p>
            <a:pPr lvl="1"/>
            <a:r>
              <a:rPr lang="en-US" dirty="0"/>
              <a:t>Butler Community College.</a:t>
            </a:r>
          </a:p>
          <a:p>
            <a:pPr lvl="1"/>
            <a:r>
              <a:rPr lang="en-US" dirty="0"/>
              <a:t>Cowley Community College.</a:t>
            </a:r>
          </a:p>
          <a:p>
            <a:pPr lvl="1"/>
            <a:r>
              <a:rPr lang="en-US" dirty="0"/>
              <a:t>Garden City Community College.</a:t>
            </a:r>
          </a:p>
          <a:p>
            <a:pPr lvl="1"/>
            <a:r>
              <a:rPr lang="en-US" dirty="0"/>
              <a:t>Independence Community College.</a:t>
            </a:r>
          </a:p>
          <a:p>
            <a:pPr lvl="1"/>
            <a:r>
              <a:rPr lang="en-US" dirty="0"/>
              <a:t>Johnson County Community College.</a:t>
            </a:r>
          </a:p>
          <a:p>
            <a:pPr lvl="1"/>
            <a:r>
              <a:rPr lang="en-US" dirty="0"/>
              <a:t>Neosho Community College.</a:t>
            </a:r>
          </a:p>
          <a:p>
            <a:endParaRPr lang="en-US" dirty="0"/>
          </a:p>
        </p:txBody>
      </p:sp>
      <p:sp>
        <p:nvSpPr>
          <p:cNvPr id="3" name="Title 2">
            <a:extLst>
              <a:ext uri="{FF2B5EF4-FFF2-40B4-BE49-F238E27FC236}">
                <a16:creationId xmlns:a16="http://schemas.microsoft.com/office/drawing/2014/main" id="{877C5372-6F12-B249-EB76-E1F71A9CADDC}"/>
              </a:ext>
            </a:extLst>
          </p:cNvPr>
          <p:cNvSpPr>
            <a:spLocks noGrp="1"/>
          </p:cNvSpPr>
          <p:nvPr>
            <p:ph type="title"/>
          </p:nvPr>
        </p:nvSpPr>
        <p:spPr/>
        <p:txBody>
          <a:bodyPr/>
          <a:lstStyle/>
          <a:p>
            <a:r>
              <a:rPr lang="en-US" dirty="0"/>
              <a:t>Partnering Community Colleges</a:t>
            </a:r>
          </a:p>
        </p:txBody>
      </p:sp>
    </p:spTree>
    <p:extLst>
      <p:ext uri="{BB962C8B-B14F-4D97-AF65-F5344CB8AC3E}">
        <p14:creationId xmlns:p14="http://schemas.microsoft.com/office/powerpoint/2010/main" val="25925317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B44C27-686D-AE2D-E2F0-15CA7A70FB48}"/>
              </a:ext>
            </a:extLst>
          </p:cNvPr>
          <p:cNvSpPr>
            <a:spLocks noGrp="1"/>
          </p:cNvSpPr>
          <p:nvPr>
            <p:ph idx="1"/>
          </p:nvPr>
        </p:nvSpPr>
        <p:spPr/>
        <p:txBody>
          <a:bodyPr/>
          <a:lstStyle/>
          <a:p>
            <a:r>
              <a:rPr lang="en-US" dirty="0"/>
              <a:t>All Kansas EPPs public and private have 2 + 2 agreements in place.</a:t>
            </a:r>
          </a:p>
          <a:p>
            <a:r>
              <a:rPr lang="en-US" dirty="0"/>
              <a:t> All Kansas Epps public and private have agreements to transfer Elementary Education Associate degree courses into teacher preparation programs.</a:t>
            </a:r>
          </a:p>
        </p:txBody>
      </p:sp>
      <p:sp>
        <p:nvSpPr>
          <p:cNvPr id="3" name="Title 2">
            <a:extLst>
              <a:ext uri="{FF2B5EF4-FFF2-40B4-BE49-F238E27FC236}">
                <a16:creationId xmlns:a16="http://schemas.microsoft.com/office/drawing/2014/main" id="{CE873DAE-FF24-0580-7575-0F0CCFC9CF5A}"/>
              </a:ext>
            </a:extLst>
          </p:cNvPr>
          <p:cNvSpPr>
            <a:spLocks noGrp="1"/>
          </p:cNvSpPr>
          <p:nvPr>
            <p:ph type="title"/>
          </p:nvPr>
        </p:nvSpPr>
        <p:spPr/>
        <p:txBody>
          <a:bodyPr/>
          <a:lstStyle/>
          <a:p>
            <a:r>
              <a:rPr lang="en-US" dirty="0"/>
              <a:t>Partnering Community Colleges</a:t>
            </a:r>
          </a:p>
        </p:txBody>
      </p:sp>
    </p:spTree>
    <p:extLst>
      <p:ext uri="{BB962C8B-B14F-4D97-AF65-F5344CB8AC3E}">
        <p14:creationId xmlns:p14="http://schemas.microsoft.com/office/powerpoint/2010/main" val="23734670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AAA1D7-FB3B-746C-A5F9-42488A5337CB}"/>
              </a:ext>
            </a:extLst>
          </p:cNvPr>
          <p:cNvSpPr>
            <a:spLocks noGrp="1"/>
          </p:cNvSpPr>
          <p:nvPr>
            <p:ph idx="1"/>
          </p:nvPr>
        </p:nvSpPr>
        <p:spPr/>
        <p:txBody>
          <a:bodyPr>
            <a:normAutofit fontScale="92500" lnSpcReduction="10000"/>
          </a:bodyPr>
          <a:lstStyle/>
          <a:p>
            <a:r>
              <a:rPr lang="en-US" dirty="0"/>
              <a:t>Emporia State University.</a:t>
            </a:r>
          </a:p>
          <a:p>
            <a:pPr lvl="1"/>
            <a:r>
              <a:rPr lang="en-US" dirty="0"/>
              <a:t>Endorsement Area: Elementary.</a:t>
            </a:r>
          </a:p>
          <a:p>
            <a:r>
              <a:rPr lang="en-US" dirty="0"/>
              <a:t>Fort Hays State University.</a:t>
            </a:r>
          </a:p>
          <a:p>
            <a:pPr lvl="1"/>
            <a:r>
              <a:rPr lang="en-US" dirty="0"/>
              <a:t>Endorsement Area: Early Childhood; Elementary; Elementary and Special Education; Secondary World Language (Spanish); History, Government, and Social Studies; Business Education.</a:t>
            </a:r>
          </a:p>
          <a:p>
            <a:r>
              <a:rPr lang="en-US" dirty="0"/>
              <a:t>Kansas State University.</a:t>
            </a:r>
          </a:p>
          <a:p>
            <a:pPr lvl="1"/>
            <a:r>
              <a:rPr lang="en-US" dirty="0"/>
              <a:t>Endorsement Area: Elementary.</a:t>
            </a:r>
          </a:p>
          <a:p>
            <a:r>
              <a:rPr lang="en-US" dirty="0"/>
              <a:t>MidAmerica Nazarene University.</a:t>
            </a:r>
          </a:p>
          <a:p>
            <a:pPr lvl="1"/>
            <a:r>
              <a:rPr lang="en-US" dirty="0"/>
              <a:t>Endorsement Area: Elementary Unified (Dual endorsement ELED &amp; SPED).</a:t>
            </a:r>
          </a:p>
          <a:p>
            <a:r>
              <a:rPr lang="en-US" dirty="0"/>
              <a:t>Newman University.</a:t>
            </a:r>
          </a:p>
          <a:p>
            <a:pPr lvl="1"/>
            <a:r>
              <a:rPr lang="en-US" dirty="0"/>
              <a:t>Endorsement Area: Elementary.</a:t>
            </a:r>
          </a:p>
          <a:p>
            <a:endParaRPr lang="en-US" dirty="0"/>
          </a:p>
        </p:txBody>
      </p:sp>
      <p:sp>
        <p:nvSpPr>
          <p:cNvPr id="3" name="Title 2">
            <a:extLst>
              <a:ext uri="{FF2B5EF4-FFF2-40B4-BE49-F238E27FC236}">
                <a16:creationId xmlns:a16="http://schemas.microsoft.com/office/drawing/2014/main" id="{2C6CCBCA-A56F-7162-515D-9C113369A558}"/>
              </a:ext>
            </a:extLst>
          </p:cNvPr>
          <p:cNvSpPr>
            <a:spLocks noGrp="1"/>
          </p:cNvSpPr>
          <p:nvPr>
            <p:ph type="title"/>
          </p:nvPr>
        </p:nvSpPr>
        <p:spPr/>
        <p:txBody>
          <a:bodyPr/>
          <a:lstStyle/>
          <a:p>
            <a:r>
              <a:rPr lang="en-US" dirty="0"/>
              <a:t>Partnering Four-Year Universities</a:t>
            </a:r>
          </a:p>
        </p:txBody>
      </p:sp>
    </p:spTree>
    <p:extLst>
      <p:ext uri="{BB962C8B-B14F-4D97-AF65-F5344CB8AC3E}">
        <p14:creationId xmlns:p14="http://schemas.microsoft.com/office/powerpoint/2010/main" val="840111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50B60D-0609-F0D6-791C-B60EF8620EEE}"/>
              </a:ext>
            </a:extLst>
          </p:cNvPr>
          <p:cNvSpPr>
            <a:spLocks noGrp="1"/>
          </p:cNvSpPr>
          <p:nvPr>
            <p:ph idx="1"/>
          </p:nvPr>
        </p:nvSpPr>
        <p:spPr/>
        <p:txBody>
          <a:bodyPr>
            <a:normAutofit/>
          </a:bodyPr>
          <a:lstStyle/>
          <a:p>
            <a:r>
              <a:rPr lang="en-US" dirty="0"/>
              <a:t>Ottawa University.</a:t>
            </a:r>
          </a:p>
          <a:p>
            <a:pPr lvl="1"/>
            <a:r>
              <a:rPr lang="en-US" dirty="0"/>
              <a:t>Endorsement Area: Elementary; Business Education; English/ELA; History/Social Studies; Mathematics.</a:t>
            </a:r>
          </a:p>
          <a:p>
            <a:r>
              <a:rPr lang="en-US" dirty="0"/>
              <a:t>Southwestern College.</a:t>
            </a:r>
          </a:p>
          <a:p>
            <a:pPr lvl="1"/>
            <a:r>
              <a:rPr lang="en-US" dirty="0"/>
              <a:t>Endorsement Area: Elementary Education.</a:t>
            </a:r>
          </a:p>
          <a:p>
            <a:r>
              <a:rPr lang="en-US" dirty="0"/>
              <a:t>Sterling College.</a:t>
            </a:r>
          </a:p>
          <a:p>
            <a:pPr lvl="1"/>
            <a:r>
              <a:rPr lang="en-US" dirty="0"/>
              <a:t>Endorsement Area: Elementary Education.</a:t>
            </a:r>
          </a:p>
          <a:p>
            <a:r>
              <a:rPr lang="en-US" dirty="0"/>
              <a:t>University of St. Mary’s.</a:t>
            </a:r>
          </a:p>
          <a:p>
            <a:pPr lvl="1"/>
            <a:r>
              <a:rPr lang="en-US" dirty="0"/>
              <a:t>Endorsement Area: Elementary Education .</a:t>
            </a:r>
          </a:p>
          <a:p>
            <a:pPr marL="0" indent="0">
              <a:buNone/>
            </a:pPr>
            <a:endParaRPr lang="en-US" dirty="0"/>
          </a:p>
        </p:txBody>
      </p:sp>
      <p:sp>
        <p:nvSpPr>
          <p:cNvPr id="3" name="Title 2">
            <a:extLst>
              <a:ext uri="{FF2B5EF4-FFF2-40B4-BE49-F238E27FC236}">
                <a16:creationId xmlns:a16="http://schemas.microsoft.com/office/drawing/2014/main" id="{9BD22A20-4B9E-78E7-0CCC-CB8F9FF755F9}"/>
              </a:ext>
            </a:extLst>
          </p:cNvPr>
          <p:cNvSpPr>
            <a:spLocks noGrp="1"/>
          </p:cNvSpPr>
          <p:nvPr>
            <p:ph type="title"/>
          </p:nvPr>
        </p:nvSpPr>
        <p:spPr/>
        <p:txBody>
          <a:bodyPr/>
          <a:lstStyle/>
          <a:p>
            <a:r>
              <a:rPr lang="en-US" dirty="0"/>
              <a:t>Partnering Four-Year Universities</a:t>
            </a:r>
          </a:p>
        </p:txBody>
      </p:sp>
    </p:spTree>
    <p:extLst>
      <p:ext uri="{BB962C8B-B14F-4D97-AF65-F5344CB8AC3E}">
        <p14:creationId xmlns:p14="http://schemas.microsoft.com/office/powerpoint/2010/main" val="378435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043D-4826-394C-7537-C6F44DE0E8B1}"/>
              </a:ext>
            </a:extLst>
          </p:cNvPr>
          <p:cNvSpPr>
            <a:spLocks noGrp="1"/>
          </p:cNvSpPr>
          <p:nvPr>
            <p:ph type="title"/>
          </p:nvPr>
        </p:nvSpPr>
        <p:spPr/>
        <p:txBody>
          <a:bodyPr/>
          <a:lstStyle/>
          <a:p>
            <a:r>
              <a:rPr lang="en-US" dirty="0"/>
              <a:t>Kite Student Portal</a:t>
            </a:r>
          </a:p>
        </p:txBody>
      </p:sp>
      <p:sp>
        <p:nvSpPr>
          <p:cNvPr id="3" name="Content Placeholder 2">
            <a:extLst>
              <a:ext uri="{FF2B5EF4-FFF2-40B4-BE49-F238E27FC236}">
                <a16:creationId xmlns:a16="http://schemas.microsoft.com/office/drawing/2014/main" id="{DE701D50-74D5-CAEC-4F2D-BD5E3D7C70E6}"/>
              </a:ext>
            </a:extLst>
          </p:cNvPr>
          <p:cNvSpPr>
            <a:spLocks noGrp="1"/>
          </p:cNvSpPr>
          <p:nvPr>
            <p:ph idx="1"/>
          </p:nvPr>
        </p:nvSpPr>
        <p:spPr>
          <a:xfrm>
            <a:off x="1118899" y="2496312"/>
            <a:ext cx="4977102" cy="3055522"/>
          </a:xfrm>
        </p:spPr>
        <p:txBody>
          <a:bodyPr/>
          <a:lstStyle/>
          <a:p>
            <a:pPr marL="0" indent="0">
              <a:buNone/>
            </a:pPr>
            <a:r>
              <a:rPr lang="en-US" dirty="0"/>
              <a:t>Students will test online using the Kite Student Portal.</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F64AB746-ADDD-6202-9F5E-BBCA71BF3777}"/>
              </a:ext>
            </a:extLst>
          </p:cNvPr>
          <p:cNvPicPr>
            <a:picLocks noChangeAspect="1"/>
          </p:cNvPicPr>
          <p:nvPr/>
        </p:nvPicPr>
        <p:blipFill>
          <a:blip r:embed="rId2"/>
          <a:stretch>
            <a:fillRect/>
          </a:stretch>
        </p:blipFill>
        <p:spPr>
          <a:xfrm>
            <a:off x="6172201" y="1578886"/>
            <a:ext cx="5263956" cy="3972948"/>
          </a:xfrm>
          <a:prstGeom prst="rect">
            <a:avLst/>
          </a:prstGeom>
          <a:ln w="28575">
            <a:solidFill>
              <a:srgbClr val="12284C"/>
            </a:solidFill>
          </a:ln>
        </p:spPr>
      </p:pic>
    </p:spTree>
    <p:extLst>
      <p:ext uri="{BB962C8B-B14F-4D97-AF65-F5344CB8AC3E}">
        <p14:creationId xmlns:p14="http://schemas.microsoft.com/office/powerpoint/2010/main" val="153749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4A45E-CD88-35E8-ADA1-3371FFD2861B}"/>
              </a:ext>
            </a:extLst>
          </p:cNvPr>
          <p:cNvSpPr>
            <a:spLocks noGrp="1"/>
          </p:cNvSpPr>
          <p:nvPr>
            <p:ph idx="1"/>
          </p:nvPr>
        </p:nvSpPr>
        <p:spPr/>
        <p:txBody>
          <a:bodyPr>
            <a:normAutofit/>
          </a:bodyPr>
          <a:lstStyle/>
          <a:p>
            <a:r>
              <a:rPr lang="en-US" dirty="0"/>
              <a:t>Washburn University.</a:t>
            </a:r>
          </a:p>
          <a:p>
            <a:pPr lvl="1"/>
            <a:r>
              <a:rPr lang="en-US" dirty="0"/>
              <a:t>Endorsement Area: Elementary Education.</a:t>
            </a:r>
          </a:p>
          <a:p>
            <a:r>
              <a:rPr lang="en-US" dirty="0"/>
              <a:t>Western Governors University.</a:t>
            </a:r>
          </a:p>
          <a:p>
            <a:pPr lvl="1"/>
            <a:r>
              <a:rPr lang="en-US" dirty="0"/>
              <a:t>Endorsement Area: Elementary Education; Special Education; Special Education and Elementary Education; Mathematics (Middle or Secondary); Science Education (Secondary – Multiple Disciples).</a:t>
            </a:r>
          </a:p>
          <a:p>
            <a:r>
              <a:rPr lang="en-US" dirty="0"/>
              <a:t>Wichita State University.</a:t>
            </a:r>
          </a:p>
          <a:p>
            <a:pPr lvl="1"/>
            <a:r>
              <a:rPr lang="en-US" dirty="0"/>
              <a:t>Endorsement Area: Early Childhood Unified, Elementary Education.</a:t>
            </a:r>
          </a:p>
          <a:p>
            <a:endParaRPr lang="en-US" dirty="0"/>
          </a:p>
        </p:txBody>
      </p:sp>
      <p:sp>
        <p:nvSpPr>
          <p:cNvPr id="3" name="Title 2">
            <a:extLst>
              <a:ext uri="{FF2B5EF4-FFF2-40B4-BE49-F238E27FC236}">
                <a16:creationId xmlns:a16="http://schemas.microsoft.com/office/drawing/2014/main" id="{EA054E05-1337-1439-6632-CEAB7833E608}"/>
              </a:ext>
            </a:extLst>
          </p:cNvPr>
          <p:cNvSpPr>
            <a:spLocks noGrp="1"/>
          </p:cNvSpPr>
          <p:nvPr>
            <p:ph type="title"/>
          </p:nvPr>
        </p:nvSpPr>
        <p:spPr/>
        <p:txBody>
          <a:bodyPr/>
          <a:lstStyle/>
          <a:p>
            <a:r>
              <a:rPr lang="en-US" dirty="0"/>
              <a:t>Partnering Four-Year Universities</a:t>
            </a:r>
          </a:p>
        </p:txBody>
      </p:sp>
    </p:spTree>
    <p:extLst>
      <p:ext uri="{BB962C8B-B14F-4D97-AF65-F5344CB8AC3E}">
        <p14:creationId xmlns:p14="http://schemas.microsoft.com/office/powerpoint/2010/main" val="3932575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E3D51B-1FA9-1707-0208-C89668F63247}"/>
              </a:ext>
            </a:extLst>
          </p:cNvPr>
          <p:cNvSpPr>
            <a:spLocks noGrp="1"/>
          </p:cNvSpPr>
          <p:nvPr>
            <p:ph idx="1"/>
          </p:nvPr>
        </p:nvSpPr>
        <p:spPr/>
        <p:txBody>
          <a:bodyPr/>
          <a:lstStyle/>
          <a:p>
            <a:r>
              <a:rPr lang="en-US" dirty="0"/>
              <a:t> Maximize current relationships.</a:t>
            </a:r>
          </a:p>
          <a:p>
            <a:r>
              <a:rPr lang="en-US" dirty="0"/>
              <a:t> Most EPPs have special pricing or scholarships available for enrolling in this program.</a:t>
            </a:r>
          </a:p>
          <a:p>
            <a:r>
              <a:rPr lang="en-US" dirty="0"/>
              <a:t> Most offer flexibility between online and hybrid courses.</a:t>
            </a:r>
          </a:p>
        </p:txBody>
      </p:sp>
      <p:sp>
        <p:nvSpPr>
          <p:cNvPr id="3" name="Title 2">
            <a:extLst>
              <a:ext uri="{FF2B5EF4-FFF2-40B4-BE49-F238E27FC236}">
                <a16:creationId xmlns:a16="http://schemas.microsoft.com/office/drawing/2014/main" id="{ED02C602-DEE5-6DE7-FDB4-88C107417592}"/>
              </a:ext>
            </a:extLst>
          </p:cNvPr>
          <p:cNvSpPr>
            <a:spLocks noGrp="1"/>
          </p:cNvSpPr>
          <p:nvPr>
            <p:ph type="title"/>
          </p:nvPr>
        </p:nvSpPr>
        <p:spPr/>
        <p:txBody>
          <a:bodyPr/>
          <a:lstStyle/>
          <a:p>
            <a:r>
              <a:rPr lang="en-US" dirty="0"/>
              <a:t>Partnering EPPs</a:t>
            </a:r>
          </a:p>
        </p:txBody>
      </p:sp>
    </p:spTree>
    <p:extLst>
      <p:ext uri="{BB962C8B-B14F-4D97-AF65-F5344CB8AC3E}">
        <p14:creationId xmlns:p14="http://schemas.microsoft.com/office/powerpoint/2010/main" val="14388953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692767-9E35-2689-11AA-052BF4277023}"/>
              </a:ext>
            </a:extLst>
          </p:cNvPr>
          <p:cNvSpPr>
            <a:spLocks noGrp="1"/>
          </p:cNvSpPr>
          <p:nvPr>
            <p:ph type="title"/>
          </p:nvPr>
        </p:nvSpPr>
        <p:spPr>
          <a:xfrm>
            <a:off x="839788" y="365126"/>
            <a:ext cx="10515600" cy="1149350"/>
          </a:xfrm>
        </p:spPr>
        <p:txBody>
          <a:bodyPr anchor="ctr">
            <a:normAutofit/>
          </a:bodyPr>
          <a:lstStyle/>
          <a:p>
            <a:pPr algn="ctr"/>
            <a:r>
              <a:rPr lang="en-US" dirty="0"/>
              <a:t>Survey for districts</a:t>
            </a:r>
            <a:endParaRPr lang="en-US"/>
          </a:p>
        </p:txBody>
      </p:sp>
      <p:sp>
        <p:nvSpPr>
          <p:cNvPr id="1040" name="Text Placeholder 4">
            <a:extLst>
              <a:ext uri="{FF2B5EF4-FFF2-40B4-BE49-F238E27FC236}">
                <a16:creationId xmlns:a16="http://schemas.microsoft.com/office/drawing/2014/main" id="{CA785562-AC9E-539C-9140-2A17DF8F43B6}"/>
              </a:ext>
            </a:extLst>
          </p:cNvPr>
          <p:cNvSpPr>
            <a:spLocks noGrp="1"/>
          </p:cNvSpPr>
          <p:nvPr>
            <p:ph type="body" sz="quarter" idx="3"/>
          </p:nvPr>
        </p:nvSpPr>
        <p:spPr>
          <a:xfrm>
            <a:off x="1137863" y="2393877"/>
            <a:ext cx="5786163" cy="1756881"/>
          </a:xfrm>
        </p:spPr>
        <p:txBody>
          <a:bodyPr>
            <a:normAutofit/>
          </a:bodyPr>
          <a:lstStyle/>
          <a:p>
            <a:r>
              <a:rPr lang="en-US" dirty="0"/>
              <a:t>If your district is interested in participating, please scan the QR code and complete the survey</a:t>
            </a:r>
          </a:p>
        </p:txBody>
      </p:sp>
      <p:pic>
        <p:nvPicPr>
          <p:cNvPr id="1026" name="Picture 5">
            <a:extLst>
              <a:ext uri="{FF2B5EF4-FFF2-40B4-BE49-F238E27FC236}">
                <a16:creationId xmlns:a16="http://schemas.microsoft.com/office/drawing/2014/main" id="{6A1C1A61-B531-6B09-89C6-093F054A83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24026" y="1927742"/>
            <a:ext cx="3997404" cy="399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7798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lvl="1"/>
            <a:r>
              <a:rPr lang="en-US" dirty="0"/>
              <a:t>Shane Carter</a:t>
            </a:r>
            <a:br>
              <a:rPr lang="en-US" dirty="0"/>
            </a:br>
            <a:r>
              <a:rPr lang="en-US" dirty="0"/>
              <a:t>Director</a:t>
            </a:r>
            <a:br>
              <a:rPr lang="en-US" dirty="0"/>
            </a:br>
            <a:r>
              <a:rPr lang="en-US" dirty="0"/>
              <a:t>Teacher Licensure</a:t>
            </a:r>
            <a:br>
              <a:rPr lang="en-US" dirty="0"/>
            </a:br>
            <a:r>
              <a:rPr lang="en-US" dirty="0"/>
              <a:t>(785) 296-2289</a:t>
            </a:r>
            <a:br>
              <a:rPr lang="en-US" dirty="0"/>
            </a:br>
            <a:r>
              <a:rPr lang="en-US" dirty="0">
                <a:hlinkClick r:id="rId3"/>
              </a:rPr>
              <a:t>scarter@ksde.org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p:txBody>
          <a:bodyPr/>
          <a:lstStyle/>
          <a:p>
            <a:r>
              <a:rPr lang="en-US" dirty="0"/>
              <a:t>Dr. Joel Gillaspie	</a:t>
            </a:r>
            <a:br>
              <a:rPr lang="en-US" dirty="0"/>
            </a:br>
            <a:r>
              <a:rPr lang="en-US" dirty="0"/>
              <a:t>Coordinator</a:t>
            </a:r>
            <a:br>
              <a:rPr lang="en-US" dirty="0"/>
            </a:br>
            <a:r>
              <a:rPr lang="en-US" dirty="0"/>
              <a:t>Teacher Licensure</a:t>
            </a:r>
            <a:br>
              <a:rPr lang="en-US" dirty="0"/>
            </a:br>
            <a:r>
              <a:rPr lang="en-US" dirty="0"/>
              <a:t>(785) 296-1862</a:t>
            </a:r>
            <a:br>
              <a:rPr lang="en-US" dirty="0"/>
            </a:br>
            <a:r>
              <a:rPr lang="en-US" dirty="0">
                <a:hlinkClick r:id="rId3"/>
              </a:rPr>
              <a:t>jgillaspie@ksde.org</a:t>
            </a:r>
            <a:r>
              <a:rPr lang="en-US" dirty="0"/>
              <a:t> </a:t>
            </a:r>
          </a:p>
        </p:txBody>
      </p:sp>
    </p:spTree>
    <p:extLst>
      <p:ext uri="{BB962C8B-B14F-4D97-AF65-F5344CB8AC3E}">
        <p14:creationId xmlns:p14="http://schemas.microsoft.com/office/powerpoint/2010/main" val="4677332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5D15-FB1A-E8EF-D8C0-33889ACC8B61}"/>
              </a:ext>
            </a:extLst>
          </p:cNvPr>
          <p:cNvSpPr>
            <a:spLocks noGrp="1"/>
          </p:cNvSpPr>
          <p:nvPr>
            <p:ph type="title"/>
          </p:nvPr>
        </p:nvSpPr>
        <p:spPr/>
        <p:txBody>
          <a:bodyPr/>
          <a:lstStyle/>
          <a:p>
            <a:r>
              <a:rPr lang="en-US" dirty="0"/>
              <a:t>LUNCH</a:t>
            </a:r>
          </a:p>
        </p:txBody>
      </p:sp>
      <p:sp>
        <p:nvSpPr>
          <p:cNvPr id="3" name="Text Placeholder 2">
            <a:extLst>
              <a:ext uri="{FF2B5EF4-FFF2-40B4-BE49-F238E27FC236}">
                <a16:creationId xmlns:a16="http://schemas.microsoft.com/office/drawing/2014/main" id="{FD574E6C-21CF-FBB8-788C-DBE6B7C5D46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37514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8A801-FF7B-51EC-B6CE-69D689CE40A8}"/>
              </a:ext>
            </a:extLst>
          </p:cNvPr>
          <p:cNvSpPr>
            <a:spLocks noGrp="1"/>
          </p:cNvSpPr>
          <p:nvPr>
            <p:ph type="title"/>
          </p:nvPr>
        </p:nvSpPr>
        <p:spPr/>
        <p:txBody>
          <a:bodyPr/>
          <a:lstStyle/>
          <a:p>
            <a:r>
              <a:rPr lang="en-US" dirty="0"/>
              <a:t>Kindergarten Readiness</a:t>
            </a:r>
          </a:p>
        </p:txBody>
      </p:sp>
      <p:sp>
        <p:nvSpPr>
          <p:cNvPr id="3" name="Text Placeholder 2">
            <a:extLst>
              <a:ext uri="{FF2B5EF4-FFF2-40B4-BE49-F238E27FC236}">
                <a16:creationId xmlns:a16="http://schemas.microsoft.com/office/drawing/2014/main" id="{26897124-C5A0-50A5-A7AF-4661FAD2BA04}"/>
              </a:ext>
            </a:extLst>
          </p:cNvPr>
          <p:cNvSpPr>
            <a:spLocks noGrp="1"/>
          </p:cNvSpPr>
          <p:nvPr>
            <p:ph type="body" idx="1"/>
          </p:nvPr>
        </p:nvSpPr>
        <p:spPr/>
        <p:txBody>
          <a:bodyPr/>
          <a:lstStyle/>
          <a:p>
            <a:r>
              <a:rPr lang="en-US" dirty="0"/>
              <a:t>Amanda Petersen</a:t>
            </a:r>
          </a:p>
        </p:txBody>
      </p:sp>
    </p:spTree>
    <p:extLst>
      <p:ext uri="{BB962C8B-B14F-4D97-AF65-F5344CB8AC3E}">
        <p14:creationId xmlns:p14="http://schemas.microsoft.com/office/powerpoint/2010/main" val="25570777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C1B96C-1DC1-476C-9BDE-AF5F2D02E363}"/>
              </a:ext>
            </a:extLst>
          </p:cNvPr>
          <p:cNvSpPr>
            <a:spLocks noGrp="1"/>
          </p:cNvSpPr>
          <p:nvPr>
            <p:ph type="title"/>
          </p:nvPr>
        </p:nvSpPr>
        <p:spPr/>
        <p:txBody>
          <a:bodyPr/>
          <a:lstStyle/>
          <a:p>
            <a:r>
              <a:rPr lang="en-US" dirty="0"/>
              <a:t>The vision: Kansas leads the world in the success of each student. </a:t>
            </a:r>
          </a:p>
        </p:txBody>
      </p:sp>
      <p:pic>
        <p:nvPicPr>
          <p:cNvPr id="4" name="Picture Placeholder 2" descr="Two young children playing with plates and serving utensils in a sunny, colorful classroom.">
            <a:extLst>
              <a:ext uri="{FF2B5EF4-FFF2-40B4-BE49-F238E27FC236}">
                <a16:creationId xmlns:a16="http://schemas.microsoft.com/office/drawing/2014/main" id="{0A8BD24D-0ED6-44CE-AAF3-429381405E4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023" b="8023"/>
          <a:stretch>
            <a:fillRect/>
          </a:stretch>
        </p:blipFill>
        <p:spPr>
          <a:xfrm>
            <a:off x="0" y="0"/>
            <a:ext cx="12188825" cy="5116513"/>
          </a:xfrm>
        </p:spPr>
      </p:pic>
    </p:spTree>
    <p:extLst>
      <p:ext uri="{BB962C8B-B14F-4D97-AF65-F5344CB8AC3E}">
        <p14:creationId xmlns:p14="http://schemas.microsoft.com/office/powerpoint/2010/main" val="654412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Why do we have a Kindergarten Readiness Snapshot?</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fontScale="92500" lnSpcReduction="10000"/>
          </a:bodyPr>
          <a:lstStyle/>
          <a:p>
            <a:pPr>
              <a:lnSpc>
                <a:spcPct val="120000"/>
              </a:lnSpc>
              <a:defRPr/>
            </a:pPr>
            <a:r>
              <a:rPr lang="en-US" altLang="en-US" sz="2600" dirty="0"/>
              <a:t>The first five years of a child’s life are an incredible opportunity to set a positive direction.</a:t>
            </a:r>
          </a:p>
          <a:p>
            <a:pPr>
              <a:lnSpc>
                <a:spcPct val="120000"/>
              </a:lnSpc>
              <a:defRPr/>
            </a:pPr>
            <a:r>
              <a:rPr lang="en-US" altLang="en-US" sz="2600" dirty="0"/>
              <a:t>When children, families, schools and communities are ready for kindergarten, students experience greater success in school. </a:t>
            </a:r>
          </a:p>
          <a:p>
            <a:pPr>
              <a:lnSpc>
                <a:spcPct val="120000"/>
              </a:lnSpc>
              <a:defRPr/>
            </a:pPr>
            <a:r>
              <a:rPr lang="en-US" altLang="en-US" sz="2600" dirty="0"/>
              <a:t>Engaging families to better understand children’s development can improve school readiness. </a:t>
            </a:r>
          </a:p>
          <a:p>
            <a:pPr>
              <a:lnSpc>
                <a:spcPct val="120000"/>
              </a:lnSpc>
              <a:defRPr/>
            </a:pPr>
            <a:r>
              <a:rPr lang="en-US" altLang="en-US" sz="2600" dirty="0"/>
              <a:t>Kansas accreditation regulations require that each system seeking accreditation shall have in place a method of data collection approved by the state board for collecting kindergarten-entry data.</a:t>
            </a:r>
          </a:p>
          <a:p>
            <a:pPr marL="0" indent="0">
              <a:lnSpc>
                <a:spcPct val="120000"/>
              </a:lnSpc>
              <a:buNone/>
              <a:defRPr/>
            </a:pPr>
            <a:endParaRPr lang="en-US" altLang="en-US" sz="2400" dirty="0"/>
          </a:p>
        </p:txBody>
      </p:sp>
    </p:spTree>
    <p:extLst>
      <p:ext uri="{BB962C8B-B14F-4D97-AF65-F5344CB8AC3E}">
        <p14:creationId xmlns:p14="http://schemas.microsoft.com/office/powerpoint/2010/main" val="18976538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altLang="en-US" dirty="0"/>
              <a:t>2024 Kindergarten Readiness Snapshot (Jan. 18 </a:t>
            </a:r>
            <a:r>
              <a:rPr lang="en-US" altLang="en-US" dirty="0" err="1"/>
              <a:t>KSDEweekly</a:t>
            </a:r>
            <a:r>
              <a:rPr lang="en-US" altLang="en-US" dirty="0"/>
              <a:t>)</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lnSpcReduction="10000"/>
          </a:bodyPr>
          <a:lstStyle/>
          <a:p>
            <a:pPr>
              <a:lnSpc>
                <a:spcPct val="120000"/>
              </a:lnSpc>
              <a:defRPr/>
            </a:pPr>
            <a:r>
              <a:rPr lang="en-US" altLang="en-US" sz="2600" b="1" dirty="0"/>
              <a:t>March 1: </a:t>
            </a:r>
            <a:r>
              <a:rPr lang="en-US" altLang="en-US" sz="2600" dirty="0"/>
              <a:t>Schools can begin screening 2024-2025 kindergarten students for the purposes of the Kindergarten Readiness Snapshot</a:t>
            </a:r>
          </a:p>
          <a:p>
            <a:pPr lvl="1">
              <a:lnSpc>
                <a:spcPct val="120000"/>
              </a:lnSpc>
              <a:defRPr/>
            </a:pPr>
            <a:r>
              <a:rPr lang="en-US" altLang="en-US" sz="2200" i="1" dirty="0"/>
              <a:t>Review expectations for screening in the springtime</a:t>
            </a:r>
          </a:p>
          <a:p>
            <a:pPr>
              <a:lnSpc>
                <a:spcPct val="120000"/>
              </a:lnSpc>
              <a:defRPr/>
            </a:pPr>
            <a:r>
              <a:rPr lang="en-US" altLang="en-US" sz="2600" b="1" dirty="0"/>
              <a:t>Sept. 20: </a:t>
            </a:r>
            <a:r>
              <a:rPr lang="en-US" altLang="en-US" sz="2600" dirty="0"/>
              <a:t>Final day to screen 2024-2025 kindergarten students</a:t>
            </a:r>
          </a:p>
          <a:p>
            <a:pPr>
              <a:lnSpc>
                <a:spcPct val="120000"/>
              </a:lnSpc>
              <a:defRPr/>
            </a:pPr>
            <a:r>
              <a:rPr lang="en-US" altLang="en-US" sz="2600" b="1" dirty="0"/>
              <a:t>Sept. 27: </a:t>
            </a:r>
            <a:r>
              <a:rPr lang="en-US" altLang="en-US" sz="2600" dirty="0"/>
              <a:t>All ASQ data due in ASQ Online (including paper screenings and pending Family Access screenings)</a:t>
            </a:r>
            <a:endParaRPr lang="en-US" altLang="en-US" sz="2600" b="1" dirty="0"/>
          </a:p>
          <a:p>
            <a:pPr>
              <a:lnSpc>
                <a:spcPct val="120000"/>
              </a:lnSpc>
              <a:defRPr/>
            </a:pPr>
            <a:r>
              <a:rPr lang="en-US" altLang="en-US" sz="2600" i="1" dirty="0"/>
              <a:t>Year-Round: Schools have access to ASQ Online</a:t>
            </a:r>
          </a:p>
          <a:p>
            <a:pPr>
              <a:lnSpc>
                <a:spcPct val="120000"/>
              </a:lnSpc>
              <a:defRPr/>
            </a:pPr>
            <a:r>
              <a:rPr lang="en-US" altLang="en-US" sz="2600" i="1" dirty="0"/>
              <a:t>Preschool-Aged At-Risk: Students screened within 90 days of enrollment</a:t>
            </a:r>
          </a:p>
          <a:p>
            <a:pPr marL="0" indent="0">
              <a:lnSpc>
                <a:spcPct val="120000"/>
              </a:lnSpc>
              <a:buNone/>
              <a:defRPr/>
            </a:pPr>
            <a:endParaRPr lang="en-US" altLang="en-US" sz="2400" dirty="0"/>
          </a:p>
        </p:txBody>
      </p:sp>
    </p:spTree>
    <p:extLst>
      <p:ext uri="{BB962C8B-B14F-4D97-AF65-F5344CB8AC3E}">
        <p14:creationId xmlns:p14="http://schemas.microsoft.com/office/powerpoint/2010/main" val="21282138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Number of Kansas children screened</a:t>
            </a:r>
          </a:p>
        </p:txBody>
      </p:sp>
      <p:graphicFrame>
        <p:nvGraphicFramePr>
          <p:cNvPr id="4" name="Content Placeholder 3">
            <a:extLst>
              <a:ext uri="{FF2B5EF4-FFF2-40B4-BE49-F238E27FC236}">
                <a16:creationId xmlns:a16="http://schemas.microsoft.com/office/drawing/2014/main" id="{78E9BA2A-1603-4480-9836-C4EA21C505AB}"/>
              </a:ext>
            </a:extLst>
          </p:cNvPr>
          <p:cNvGraphicFramePr>
            <a:graphicFrameLocks noGrp="1"/>
          </p:cNvGraphicFramePr>
          <p:nvPr>
            <p:ph idx="1"/>
          </p:nvPr>
        </p:nvGraphicFramePr>
        <p:xfrm>
          <a:off x="838200" y="1825625"/>
          <a:ext cx="9732963" cy="4257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0698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DDC0-1D88-234A-FE2E-DCD35B9099F5}"/>
              </a:ext>
            </a:extLst>
          </p:cNvPr>
          <p:cNvSpPr>
            <a:spLocks noGrp="1"/>
          </p:cNvSpPr>
          <p:nvPr>
            <p:ph type="title"/>
          </p:nvPr>
        </p:nvSpPr>
        <p:spPr>
          <a:xfrm>
            <a:off x="1154953" y="448235"/>
            <a:ext cx="9882094" cy="1416424"/>
          </a:xfrm>
        </p:spPr>
        <p:txBody>
          <a:bodyPr anchor="b">
            <a:normAutofit fontScale="90000"/>
          </a:bodyPr>
          <a:lstStyle/>
          <a:p>
            <a:br>
              <a:rPr lang="en-US" dirty="0"/>
            </a:br>
            <a:br>
              <a:rPr lang="en-US" dirty="0"/>
            </a:br>
            <a:br>
              <a:rPr lang="en-US" dirty="0"/>
            </a:br>
            <a:r>
              <a:rPr lang="en-US" dirty="0"/>
              <a:t>General Summative Assessments</a:t>
            </a:r>
            <a:br>
              <a:rPr lang="en-US" sz="6000" dirty="0">
                <a:latin typeface="Raleway" pitchFamily="2" charset="0"/>
                <a:ea typeface="Raleway" pitchFamily="2" charset="0"/>
                <a:cs typeface="Raleway" pitchFamily="2" charset="0"/>
              </a:rPr>
            </a:br>
            <a:endParaRPr lang="en-US" dirty="0"/>
          </a:p>
        </p:txBody>
      </p:sp>
      <p:graphicFrame>
        <p:nvGraphicFramePr>
          <p:cNvPr id="10" name="Table 10">
            <a:extLst>
              <a:ext uri="{FF2B5EF4-FFF2-40B4-BE49-F238E27FC236}">
                <a16:creationId xmlns:a16="http://schemas.microsoft.com/office/drawing/2014/main" id="{8DB0C254-3967-43E4-CB93-6DB48B0224FD}"/>
              </a:ext>
            </a:extLst>
          </p:cNvPr>
          <p:cNvGraphicFramePr>
            <a:graphicFrameLocks noGrp="1"/>
          </p:cNvGraphicFramePr>
          <p:nvPr>
            <p:ph idx="1"/>
          </p:nvPr>
        </p:nvGraphicFramePr>
        <p:xfrm>
          <a:off x="1119188" y="1701800"/>
          <a:ext cx="10147808" cy="3473704"/>
        </p:xfrm>
        <a:graphic>
          <a:graphicData uri="http://schemas.openxmlformats.org/drawingml/2006/table">
            <a:tbl>
              <a:tblPr firstRow="1" bandRow="1">
                <a:tableStyleId>{BDBED569-4797-4DF1-A0F4-6AAB3CD982D8}</a:tableStyleId>
              </a:tblPr>
              <a:tblGrid>
                <a:gridCol w="3684827">
                  <a:extLst>
                    <a:ext uri="{9D8B030D-6E8A-4147-A177-3AD203B41FA5}">
                      <a16:colId xmlns:a16="http://schemas.microsoft.com/office/drawing/2014/main" val="1496894804"/>
                    </a:ext>
                  </a:extLst>
                </a:gridCol>
                <a:gridCol w="3147958">
                  <a:extLst>
                    <a:ext uri="{9D8B030D-6E8A-4147-A177-3AD203B41FA5}">
                      <a16:colId xmlns:a16="http://schemas.microsoft.com/office/drawing/2014/main" val="1607794404"/>
                    </a:ext>
                  </a:extLst>
                </a:gridCol>
                <a:gridCol w="3315023">
                  <a:extLst>
                    <a:ext uri="{9D8B030D-6E8A-4147-A177-3AD203B41FA5}">
                      <a16:colId xmlns:a16="http://schemas.microsoft.com/office/drawing/2014/main" val="3456468117"/>
                    </a:ext>
                  </a:extLst>
                </a:gridCol>
              </a:tblGrid>
              <a:tr h="868426">
                <a:tc>
                  <a:txBody>
                    <a:bodyPr/>
                    <a:lstStyle/>
                    <a:p>
                      <a:pPr algn="ctr"/>
                      <a:r>
                        <a:rPr lang="en-US" dirty="0"/>
                        <a:t>Subject</a:t>
                      </a:r>
                    </a:p>
                  </a:txBody>
                  <a:tcPr anchor="ctr"/>
                </a:tc>
                <a:tc>
                  <a:txBody>
                    <a:bodyPr/>
                    <a:lstStyle/>
                    <a:p>
                      <a:pPr algn="ctr"/>
                      <a:r>
                        <a:rPr lang="en-US" dirty="0"/>
                        <a:t>Grades</a:t>
                      </a:r>
                    </a:p>
                  </a:txBody>
                  <a:tcPr anchor="ctr"/>
                </a:tc>
                <a:tc>
                  <a:txBody>
                    <a:bodyPr/>
                    <a:lstStyle/>
                    <a:p>
                      <a:pPr algn="ctr"/>
                      <a:r>
                        <a:rPr lang="en-US" dirty="0"/>
                        <a:t>Estimated Time to Complete (untimed)</a:t>
                      </a:r>
                    </a:p>
                  </a:txBody>
                  <a:tcPr/>
                </a:tc>
                <a:extLst>
                  <a:ext uri="{0D108BD9-81ED-4DB2-BD59-A6C34878D82A}">
                    <a16:rowId xmlns:a16="http://schemas.microsoft.com/office/drawing/2014/main" val="2436317866"/>
                  </a:ext>
                </a:extLst>
              </a:tr>
              <a:tr h="868426">
                <a:tc>
                  <a:txBody>
                    <a:bodyPr/>
                    <a:lstStyle/>
                    <a:p>
                      <a:r>
                        <a:rPr lang="en-US" dirty="0"/>
                        <a:t>Mathematics</a:t>
                      </a:r>
                    </a:p>
                  </a:txBody>
                  <a:tcPr anchor="ctr"/>
                </a:tc>
                <a:tc>
                  <a:txBody>
                    <a:bodyPr/>
                    <a:lstStyle/>
                    <a:p>
                      <a:pPr algn="ctr"/>
                      <a:r>
                        <a:rPr lang="en-US" dirty="0"/>
                        <a:t>3 - 8, and10</a:t>
                      </a:r>
                    </a:p>
                  </a:txBody>
                  <a:tcPr anchor="ctr"/>
                </a:tc>
                <a:tc>
                  <a:txBody>
                    <a:bodyPr/>
                    <a:lstStyle/>
                    <a:p>
                      <a:r>
                        <a:rPr lang="en-US" dirty="0"/>
                        <a:t>Two Sessions, 45-60 minutes each</a:t>
                      </a:r>
                    </a:p>
                  </a:txBody>
                  <a:tcPr anchor="ctr"/>
                </a:tc>
                <a:extLst>
                  <a:ext uri="{0D108BD9-81ED-4DB2-BD59-A6C34878D82A}">
                    <a16:rowId xmlns:a16="http://schemas.microsoft.com/office/drawing/2014/main" val="2035260817"/>
                  </a:ext>
                </a:extLst>
              </a:tr>
              <a:tr h="868426">
                <a:tc>
                  <a:txBody>
                    <a:bodyPr/>
                    <a:lstStyle/>
                    <a:p>
                      <a:r>
                        <a:rPr lang="en-US" dirty="0"/>
                        <a:t>English Language Arts</a:t>
                      </a:r>
                    </a:p>
                  </a:txBody>
                  <a:tcPr anchor="ctr"/>
                </a:tc>
                <a:tc>
                  <a:txBody>
                    <a:bodyPr/>
                    <a:lstStyle/>
                    <a:p>
                      <a:pPr algn="ctr"/>
                      <a:r>
                        <a:rPr lang="en-US" dirty="0"/>
                        <a:t>3 - 8, and10</a:t>
                      </a:r>
                    </a:p>
                  </a:txBody>
                  <a:tcPr anchor="ct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Two Sessions, 45-60 minutes each</a:t>
                      </a:r>
                    </a:p>
                  </a:txBody>
                  <a:tcPr anchor="ctr"/>
                </a:tc>
                <a:extLst>
                  <a:ext uri="{0D108BD9-81ED-4DB2-BD59-A6C34878D82A}">
                    <a16:rowId xmlns:a16="http://schemas.microsoft.com/office/drawing/2014/main" val="3574629996"/>
                  </a:ext>
                </a:extLst>
              </a:tr>
              <a:tr h="868426">
                <a:tc>
                  <a:txBody>
                    <a:bodyPr/>
                    <a:lstStyle/>
                    <a:p>
                      <a:r>
                        <a:rPr lang="en-US" dirty="0"/>
                        <a:t>Science</a:t>
                      </a:r>
                    </a:p>
                  </a:txBody>
                  <a:tcPr anchor="ctr"/>
                </a:tc>
                <a:tc>
                  <a:txBody>
                    <a:bodyPr/>
                    <a:lstStyle/>
                    <a:p>
                      <a:pPr algn="ctr"/>
                      <a:r>
                        <a:rPr lang="en-US" dirty="0"/>
                        <a:t>5, 8, and 11</a:t>
                      </a:r>
                    </a:p>
                  </a:txBody>
                  <a:tcPr anchor="ctr"/>
                </a:tc>
                <a:tc>
                  <a:txBody>
                    <a:bodyPr/>
                    <a:lstStyle/>
                    <a:p>
                      <a:r>
                        <a:rPr lang="en-US" dirty="0"/>
                        <a:t>Two Sessions, 45 minutes each</a:t>
                      </a:r>
                    </a:p>
                  </a:txBody>
                  <a:tcPr anchor="ctr"/>
                </a:tc>
                <a:extLst>
                  <a:ext uri="{0D108BD9-81ED-4DB2-BD59-A6C34878D82A}">
                    <a16:rowId xmlns:a16="http://schemas.microsoft.com/office/drawing/2014/main" val="1659984586"/>
                  </a:ext>
                </a:extLst>
              </a:tr>
            </a:tbl>
          </a:graphicData>
        </a:graphic>
      </p:graphicFrame>
    </p:spTree>
    <p:extLst>
      <p:ext uri="{BB962C8B-B14F-4D97-AF65-F5344CB8AC3E}">
        <p14:creationId xmlns:p14="http://schemas.microsoft.com/office/powerpoint/2010/main" val="25067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 31,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96527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Use this template:</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dirty="0">
                <a:hlinkClick r:id="rId3"/>
              </a:rPr>
              <a:t>agesandstages.com/</a:t>
            </a:r>
            <a:r>
              <a:rPr lang="en-US" altLang="en-US" dirty="0" err="1">
                <a:hlinkClick r:id="rId3"/>
              </a:rPr>
              <a:t>ks</a:t>
            </a:r>
            <a:r>
              <a:rPr lang="en-US" altLang="en-US" dirty="0"/>
              <a:t>, “Initiative Resources”, “ASQ Results PowerPoint Template”</a:t>
            </a:r>
          </a:p>
          <a:p>
            <a:pPr>
              <a:lnSpc>
                <a:spcPct val="120000"/>
              </a:lnSpc>
              <a:defRPr/>
            </a:pPr>
            <a:endParaRPr lang="en-US" altLang="en-US" sz="2400" dirty="0"/>
          </a:p>
        </p:txBody>
      </p:sp>
    </p:spTree>
    <p:extLst>
      <p:ext uri="{BB962C8B-B14F-4D97-AF65-F5344CB8AC3E}">
        <p14:creationId xmlns:p14="http://schemas.microsoft.com/office/powerpoint/2010/main" val="16894947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What we’re envisioning for reports:</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fontScale="92500"/>
          </a:bodyPr>
          <a:lstStyle/>
          <a:p>
            <a:pPr>
              <a:lnSpc>
                <a:spcPct val="120000"/>
              </a:lnSpc>
              <a:defRPr/>
            </a:pPr>
            <a:r>
              <a:rPr lang="en-US" altLang="en-US" dirty="0"/>
              <a:t> Building and district participation rates: </a:t>
            </a:r>
          </a:p>
          <a:p>
            <a:pPr lvl="1">
              <a:lnSpc>
                <a:spcPct val="120000"/>
              </a:lnSpc>
              <a:defRPr/>
            </a:pPr>
            <a:r>
              <a:rPr lang="en-US" altLang="en-US" dirty="0"/>
              <a:t>Count of total kindergarten students enrolled</a:t>
            </a:r>
          </a:p>
          <a:p>
            <a:pPr lvl="1">
              <a:lnSpc>
                <a:spcPct val="120000"/>
              </a:lnSpc>
              <a:defRPr/>
            </a:pPr>
            <a:r>
              <a:rPr lang="en-US" altLang="en-US" dirty="0"/>
              <a:t>Count of kindergarten students exempt (child older than age cutoff or determined screening was inappropriate)</a:t>
            </a:r>
          </a:p>
          <a:p>
            <a:pPr lvl="1">
              <a:lnSpc>
                <a:spcPct val="120000"/>
              </a:lnSpc>
              <a:defRPr/>
            </a:pPr>
            <a:r>
              <a:rPr lang="en-US" altLang="en-US" dirty="0"/>
              <a:t>Number and percentage with complete ASQ-3, complete ASQ:SE-2, and both</a:t>
            </a:r>
          </a:p>
          <a:p>
            <a:pPr>
              <a:lnSpc>
                <a:spcPct val="120000"/>
              </a:lnSpc>
              <a:defRPr/>
            </a:pPr>
            <a:r>
              <a:rPr lang="en-US" altLang="en-US" dirty="0"/>
              <a:t>Child-level participation list</a:t>
            </a:r>
          </a:p>
          <a:p>
            <a:pPr>
              <a:lnSpc>
                <a:spcPct val="120000"/>
              </a:lnSpc>
              <a:defRPr/>
            </a:pPr>
            <a:r>
              <a:rPr lang="en-US" altLang="en-US" dirty="0"/>
              <a:t>Building and district aggregate Kindergarten results</a:t>
            </a:r>
          </a:p>
          <a:p>
            <a:pPr>
              <a:lnSpc>
                <a:spcPct val="120000"/>
              </a:lnSpc>
              <a:defRPr/>
            </a:pPr>
            <a:r>
              <a:rPr lang="en-US" altLang="en-US" dirty="0"/>
              <a:t>Reports would not be available until December/January timeframe</a:t>
            </a:r>
          </a:p>
          <a:p>
            <a:pPr>
              <a:lnSpc>
                <a:spcPct val="120000"/>
              </a:lnSpc>
              <a:defRPr/>
            </a:pPr>
            <a:endParaRPr lang="en-US" altLang="en-US" sz="2400" dirty="0"/>
          </a:p>
        </p:txBody>
      </p:sp>
    </p:spTree>
    <p:extLst>
      <p:ext uri="{BB962C8B-B14F-4D97-AF65-F5344CB8AC3E}">
        <p14:creationId xmlns:p14="http://schemas.microsoft.com/office/powerpoint/2010/main" val="8540928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94C6-E4F0-F6CA-1B00-BBA2B1968CD3}"/>
              </a:ext>
            </a:extLst>
          </p:cNvPr>
          <p:cNvSpPr>
            <a:spLocks noGrp="1"/>
          </p:cNvSpPr>
          <p:nvPr>
            <p:ph type="title"/>
          </p:nvPr>
        </p:nvSpPr>
        <p:spPr/>
        <p:txBody>
          <a:bodyPr>
            <a:normAutofit/>
          </a:bodyPr>
          <a:lstStyle/>
          <a:p>
            <a:r>
              <a:rPr lang="en-US" sz="3600" dirty="0"/>
              <a:t>September 2023 Curriculum Leaders Feedback</a:t>
            </a:r>
          </a:p>
        </p:txBody>
      </p:sp>
      <p:graphicFrame>
        <p:nvGraphicFramePr>
          <p:cNvPr id="6" name="Content Placeholder 5">
            <a:extLst>
              <a:ext uri="{FF2B5EF4-FFF2-40B4-BE49-F238E27FC236}">
                <a16:creationId xmlns:a16="http://schemas.microsoft.com/office/drawing/2014/main" id="{5C3002D4-924B-14D9-1FA7-64D23AD7B5F7}"/>
              </a:ext>
            </a:extLst>
          </p:cNvPr>
          <p:cNvGraphicFramePr>
            <a:graphicFrameLocks noGrp="1"/>
          </p:cNvGraphicFramePr>
          <p:nvPr>
            <p:ph idx="1"/>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18030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altLang="en-US" sz="3600" dirty="0"/>
              <a:t>September 2023 Curriculum Leaders Feedback</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i="1" dirty="0"/>
              <a:t>I believe collecting the data is important. It has been difficult to get Early Learning teachers to see the value and utilize the results. Checklists that were developed prior to using the ASQ are still preferred by several teachers.</a:t>
            </a:r>
          </a:p>
          <a:p>
            <a:pPr>
              <a:lnSpc>
                <a:spcPct val="120000"/>
              </a:lnSpc>
              <a:defRPr/>
            </a:pPr>
            <a:r>
              <a:rPr lang="en-US" altLang="en-US" sz="2600" i="1" dirty="0"/>
              <a:t>The data coming from the ASQ merely confirms students already flagged. Teachers rely more heavily on other data sources that are already in place. Additionally, by October, teachers already feel they have a good feel for students who are flagged with concerns. </a:t>
            </a:r>
          </a:p>
          <a:p>
            <a:pPr marL="0" indent="0">
              <a:lnSpc>
                <a:spcPct val="120000"/>
              </a:lnSpc>
              <a:buNone/>
              <a:defRPr/>
            </a:pPr>
            <a:endParaRPr lang="en-US" altLang="en-US" sz="2400" dirty="0"/>
          </a:p>
        </p:txBody>
      </p:sp>
    </p:spTree>
    <p:extLst>
      <p:ext uri="{BB962C8B-B14F-4D97-AF65-F5344CB8AC3E}">
        <p14:creationId xmlns:p14="http://schemas.microsoft.com/office/powerpoint/2010/main" val="33484788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altLang="en-US" sz="3600" dirty="0"/>
              <a:t>September 2023 Curriculum Leaders Feedback</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fontScale="92500" lnSpcReduction="10000"/>
          </a:bodyPr>
          <a:lstStyle/>
          <a:p>
            <a:pPr>
              <a:lnSpc>
                <a:spcPct val="120000"/>
              </a:lnSpc>
              <a:defRPr/>
            </a:pPr>
            <a:r>
              <a:rPr lang="en-US" altLang="en-US" sz="2600" i="1" dirty="0"/>
              <a:t>We have our parents complete this as per KSDE requirements BUT the teachers found this information to not be useful. We went back to using the DIAL in the spring before entry in Kindergarten with all students and our beginning of the year screening data with </a:t>
            </a:r>
            <a:r>
              <a:rPr lang="en-US" altLang="en-US" sz="2600" i="1" dirty="0" err="1"/>
              <a:t>AIMSweb</a:t>
            </a:r>
            <a:r>
              <a:rPr lang="en-US" altLang="en-US" sz="2600" i="1" dirty="0"/>
              <a:t>. Teachers found this data to be more helpful in determining kindergarten readiness. </a:t>
            </a:r>
          </a:p>
          <a:p>
            <a:pPr>
              <a:lnSpc>
                <a:spcPct val="120000"/>
              </a:lnSpc>
              <a:defRPr/>
            </a:pPr>
            <a:r>
              <a:rPr lang="en-US" altLang="en-US" sz="2600" i="1" dirty="0"/>
              <a:t>It is more of a baseline measurement. It is very useful to establish trends, target specific skills, and open conversations with families who self-identify concerns. We use it more effectively through our EC/Pre-K program several times through the year while in Kindergarten unless there is a major concern it is a beginning of the year measure. </a:t>
            </a:r>
          </a:p>
          <a:p>
            <a:pPr marL="0" indent="0">
              <a:lnSpc>
                <a:spcPct val="120000"/>
              </a:lnSpc>
              <a:buNone/>
              <a:defRPr/>
            </a:pPr>
            <a:endParaRPr lang="en-US" altLang="en-US" sz="2400" dirty="0"/>
          </a:p>
        </p:txBody>
      </p:sp>
    </p:spTree>
    <p:extLst>
      <p:ext uri="{BB962C8B-B14F-4D97-AF65-F5344CB8AC3E}">
        <p14:creationId xmlns:p14="http://schemas.microsoft.com/office/powerpoint/2010/main" val="11238100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altLang="en-US" sz="3600" dirty="0"/>
              <a:t>September 2023 Curriculum Leaders Feedback</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fontScale="92500" lnSpcReduction="10000"/>
          </a:bodyPr>
          <a:lstStyle/>
          <a:p>
            <a:pPr>
              <a:lnSpc>
                <a:spcPct val="120000"/>
              </a:lnSpc>
              <a:defRPr/>
            </a:pPr>
            <a:r>
              <a:rPr lang="en-US" altLang="en-US" sz="2600" i="1" dirty="0"/>
              <a:t>It is good data point. At our school we incorporate both the ASQ and a local screener to look at student data, to make better choices with student placement. Since ASQ is all parent driven we use district screener to compare/contrast results for validity of data. </a:t>
            </a:r>
          </a:p>
          <a:p>
            <a:pPr>
              <a:lnSpc>
                <a:spcPct val="120000"/>
              </a:lnSpc>
              <a:defRPr/>
            </a:pPr>
            <a:r>
              <a:rPr lang="en-US" altLang="en-US" sz="2600" i="1" dirty="0"/>
              <a:t>Principals and teachers want </a:t>
            </a:r>
            <a:r>
              <a:rPr lang="en-US" altLang="en-US" sz="2600" i="1" u="sng" dirty="0"/>
              <a:t>practical</a:t>
            </a:r>
            <a:r>
              <a:rPr lang="en-US" altLang="en-US" sz="2600" i="1" dirty="0"/>
              <a:t> ideas of how to use the data to best support child in timely manner.</a:t>
            </a:r>
          </a:p>
          <a:p>
            <a:pPr>
              <a:lnSpc>
                <a:spcPct val="120000"/>
              </a:lnSpc>
              <a:defRPr/>
            </a:pPr>
            <a:r>
              <a:rPr lang="en-US" altLang="en-US" sz="2400" i="1" dirty="0"/>
              <a:t>The ASQ is extremely worthwhile! As an early childhood educator I think the information and conversations this can provide is very beneficial. It helps to give teachers/administrators language to help communicate with parents when there are things that need to be discussed. </a:t>
            </a:r>
          </a:p>
        </p:txBody>
      </p:sp>
    </p:spTree>
    <p:extLst>
      <p:ext uri="{BB962C8B-B14F-4D97-AF65-F5344CB8AC3E}">
        <p14:creationId xmlns:p14="http://schemas.microsoft.com/office/powerpoint/2010/main" val="39734518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altLang="en-US" sz="3600" dirty="0"/>
              <a:t>Getting ready for Kindergarten in 2024-2025</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b="1" dirty="0"/>
              <a:t>Review Jan. 18 </a:t>
            </a:r>
            <a:r>
              <a:rPr lang="en-US" altLang="en-US" sz="2600" b="1" dirty="0" err="1"/>
              <a:t>KSDEweekly</a:t>
            </a:r>
            <a:r>
              <a:rPr lang="en-US" altLang="en-US" sz="2600" b="1" dirty="0"/>
              <a:t> – good links and ideas.</a:t>
            </a:r>
          </a:p>
          <a:p>
            <a:pPr>
              <a:lnSpc>
                <a:spcPct val="120000"/>
              </a:lnSpc>
              <a:defRPr/>
            </a:pPr>
            <a:r>
              <a:rPr lang="en-US" altLang="en-US" sz="2400" dirty="0"/>
              <a:t>Reflect on your overall strategy to support transitions into kindergarten and build relationships with families. </a:t>
            </a:r>
          </a:p>
          <a:p>
            <a:pPr>
              <a:lnSpc>
                <a:spcPct val="120000"/>
              </a:lnSpc>
              <a:defRPr/>
            </a:pPr>
            <a:r>
              <a:rPr lang="en-US" altLang="en-US" sz="2400" dirty="0"/>
              <a:t>Ensure all kindergarten staff have access to ASQ Online.</a:t>
            </a:r>
          </a:p>
          <a:p>
            <a:pPr>
              <a:lnSpc>
                <a:spcPct val="120000"/>
              </a:lnSpc>
              <a:defRPr/>
            </a:pPr>
            <a:r>
              <a:rPr lang="en-US" altLang="en-US" sz="2400" dirty="0"/>
              <a:t>Order copies of </a:t>
            </a:r>
            <a:r>
              <a:rPr lang="en-US" altLang="en-US" sz="2400" i="1" dirty="0"/>
              <a:t>Kindergarten in Kansas </a:t>
            </a:r>
            <a:r>
              <a:rPr lang="en-US" altLang="en-US" sz="2400" dirty="0"/>
              <a:t>from the Kansas Parent Information Resource Center – the order form is available on the KSDE Early Childhood webpage.</a:t>
            </a:r>
          </a:p>
        </p:txBody>
      </p:sp>
    </p:spTree>
    <p:extLst>
      <p:ext uri="{BB962C8B-B14F-4D97-AF65-F5344CB8AC3E}">
        <p14:creationId xmlns:p14="http://schemas.microsoft.com/office/powerpoint/2010/main" val="30255827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8120D-DE6C-4367-AF50-2EB2FC7852FF}"/>
              </a:ext>
            </a:extLst>
          </p:cNvPr>
          <p:cNvSpPr>
            <a:spLocks noGrp="1"/>
          </p:cNvSpPr>
          <p:nvPr>
            <p:ph type="title"/>
          </p:nvPr>
        </p:nvSpPr>
        <p:spPr/>
        <p:txBody>
          <a:bodyPr>
            <a:normAutofit fontScale="90000"/>
          </a:bodyPr>
          <a:lstStyle/>
          <a:p>
            <a:r>
              <a:rPr lang="en-US" i="1" dirty="0"/>
              <a:t>Quick table share – what’s one thing your district does well or has planned to support children, families, and staff to prepare for a great start to the kindergarten year?</a:t>
            </a:r>
          </a:p>
        </p:txBody>
      </p:sp>
    </p:spTree>
    <p:extLst>
      <p:ext uri="{BB962C8B-B14F-4D97-AF65-F5344CB8AC3E}">
        <p14:creationId xmlns:p14="http://schemas.microsoft.com/office/powerpoint/2010/main" val="8489352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altLang="en-US" sz="3600" dirty="0"/>
              <a:t>Coming in April – Updated Kansas Early Learning Standards</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dirty="0"/>
              <a:t>The Kansas State Board of Education approved updates to the Kansas Early Learning Standards at their January 2024 meeting. </a:t>
            </a:r>
          </a:p>
          <a:p>
            <a:pPr lvl="1">
              <a:lnSpc>
                <a:spcPct val="120000"/>
              </a:lnSpc>
              <a:defRPr/>
            </a:pPr>
            <a:r>
              <a:rPr lang="en-US" altLang="en-US" sz="2200" dirty="0"/>
              <a:t>The Kansas Children’s Cabinet and Trust Fund will receive and potentially approve the updates in February. </a:t>
            </a:r>
          </a:p>
          <a:p>
            <a:pPr>
              <a:lnSpc>
                <a:spcPct val="120000"/>
              </a:lnSpc>
              <a:defRPr/>
            </a:pPr>
            <a:r>
              <a:rPr lang="en-US" altLang="en-US" sz="2600" dirty="0"/>
              <a:t>We are now working on training and implementation supports. </a:t>
            </a:r>
          </a:p>
          <a:p>
            <a:pPr lvl="1">
              <a:lnSpc>
                <a:spcPct val="120000"/>
              </a:lnSpc>
              <a:defRPr/>
            </a:pPr>
            <a:r>
              <a:rPr lang="en-US" altLang="en-US" sz="2200" dirty="0"/>
              <a:t>We do not expect districts to implement the updates in 2024-2025.</a:t>
            </a:r>
          </a:p>
          <a:p>
            <a:pPr>
              <a:lnSpc>
                <a:spcPct val="120000"/>
              </a:lnSpc>
              <a:defRPr/>
            </a:pPr>
            <a:r>
              <a:rPr lang="en-US" altLang="en-US" sz="2600" dirty="0"/>
              <a:t>Email Natalie McClane (</a:t>
            </a:r>
            <a:r>
              <a:rPr lang="en-US" altLang="en-US" sz="2600" dirty="0">
                <a:hlinkClick r:id="rId3"/>
              </a:rPr>
              <a:t>nmcclane@ksde.org</a:t>
            </a:r>
            <a:r>
              <a:rPr lang="en-US" altLang="en-US" sz="2600" dirty="0"/>
              <a:t>) with questions.</a:t>
            </a:r>
            <a:endParaRPr lang="en-US" altLang="en-US" sz="2400" dirty="0"/>
          </a:p>
        </p:txBody>
      </p:sp>
    </p:spTree>
    <p:extLst>
      <p:ext uri="{BB962C8B-B14F-4D97-AF65-F5344CB8AC3E}">
        <p14:creationId xmlns:p14="http://schemas.microsoft.com/office/powerpoint/2010/main" val="189269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26AA00-A84A-FEC4-54CF-AF094BF1A3F8}"/>
              </a:ext>
            </a:extLst>
          </p:cNvPr>
          <p:cNvSpPr>
            <a:spLocks noGrp="1"/>
          </p:cNvSpPr>
          <p:nvPr>
            <p:ph idx="1"/>
          </p:nvPr>
        </p:nvSpPr>
        <p:spPr/>
        <p:txBody>
          <a:bodyPr>
            <a:normAutofit/>
          </a:bodyPr>
          <a:lstStyle/>
          <a:p>
            <a:pPr>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Updated blueprints for summative assessment.</a:t>
            </a:r>
          </a:p>
          <a:p>
            <a:pPr>
              <a:spcBef>
                <a:spcPts val="0"/>
              </a:spcBef>
              <a:spcAft>
                <a:spcPts val="0"/>
              </a:spcAft>
            </a:pPr>
            <a:endParaRPr lang="en-US" sz="2400" dirty="0">
              <a:effectLst/>
              <a:latin typeface="+mn-lt"/>
              <a:ea typeface="Times New Roman" panose="02020603050405020304" pitchFamily="18" charset="0"/>
              <a:cs typeface="Times New Roman" panose="02020603050405020304" pitchFamily="18" charset="0"/>
            </a:endParaRPr>
          </a:p>
          <a:p>
            <a:pPr>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All new items for summative assessment.</a:t>
            </a:r>
          </a:p>
          <a:p>
            <a:pPr>
              <a:spcBef>
                <a:spcPts val="0"/>
              </a:spcBef>
              <a:spcAft>
                <a:spcPts val="0"/>
              </a:spcAft>
            </a:pPr>
            <a:endParaRPr lang="en-US" sz="2400" dirty="0">
              <a:effectLst/>
              <a:latin typeface="+mn-lt"/>
              <a:ea typeface="Aptos" panose="020B0004020202020204" pitchFamily="34" charset="0"/>
              <a:cs typeface="Times New Roman" panose="02020603050405020304" pitchFamily="18" charset="0"/>
            </a:endParaRPr>
          </a:p>
          <a:p>
            <a:pPr>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Summative test has a max of 40 to 50 score points.</a:t>
            </a:r>
          </a:p>
          <a:p>
            <a:pPr>
              <a:spcBef>
                <a:spcPts val="0"/>
              </a:spcBef>
              <a:spcAft>
                <a:spcPts val="0"/>
              </a:spcAft>
            </a:pPr>
            <a:endParaRPr lang="en-US" sz="2400" dirty="0">
              <a:effectLst/>
              <a:latin typeface="+mn-lt"/>
              <a:ea typeface="Aptos" panose="020B0004020202020204" pitchFamily="34" charset="0"/>
              <a:cs typeface="Times New Roman" panose="02020603050405020304" pitchFamily="18" charset="0"/>
            </a:endParaRPr>
          </a:p>
          <a:p>
            <a:pPr>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New cut scores will be determined in summer of 2025.</a:t>
            </a:r>
          </a:p>
          <a:p>
            <a:pPr>
              <a:spcBef>
                <a:spcPts val="0"/>
              </a:spcBef>
              <a:spcAft>
                <a:spcPts val="0"/>
              </a:spcAft>
            </a:pPr>
            <a:endParaRPr lang="en-US" sz="18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latin typeface="+mn-lt"/>
            </a:endParaRPr>
          </a:p>
        </p:txBody>
      </p:sp>
      <p:sp>
        <p:nvSpPr>
          <p:cNvPr id="3" name="Title 2">
            <a:extLst>
              <a:ext uri="{FF2B5EF4-FFF2-40B4-BE49-F238E27FC236}">
                <a16:creationId xmlns:a16="http://schemas.microsoft.com/office/drawing/2014/main" id="{8A4BB733-6A24-9205-0EAE-235624EA43D3}"/>
              </a:ext>
            </a:extLst>
          </p:cNvPr>
          <p:cNvSpPr>
            <a:spLocks noGrp="1"/>
          </p:cNvSpPr>
          <p:nvPr>
            <p:ph type="title"/>
          </p:nvPr>
        </p:nvSpPr>
        <p:spPr/>
        <p:txBody>
          <a:bodyPr/>
          <a:lstStyle/>
          <a:p>
            <a:r>
              <a:rPr lang="en-US" dirty="0"/>
              <a:t>Changes for Summative Assessment</a:t>
            </a:r>
          </a:p>
        </p:txBody>
      </p:sp>
    </p:spTree>
    <p:extLst>
      <p:ext uri="{BB962C8B-B14F-4D97-AF65-F5344CB8AC3E}">
        <p14:creationId xmlns:p14="http://schemas.microsoft.com/office/powerpoint/2010/main" val="34644158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D2E5-FBA8-4788-B652-3FC74F1D9D14}"/>
              </a:ext>
            </a:extLst>
          </p:cNvPr>
          <p:cNvSpPr>
            <a:spLocks noGrp="1"/>
          </p:cNvSpPr>
          <p:nvPr>
            <p:ph type="title"/>
          </p:nvPr>
        </p:nvSpPr>
        <p:spPr/>
        <p:txBody>
          <a:bodyPr/>
          <a:lstStyle/>
          <a:p>
            <a:r>
              <a:rPr lang="en-US" dirty="0"/>
              <a:t>Contact Information</a:t>
            </a:r>
          </a:p>
        </p:txBody>
      </p:sp>
      <p:sp>
        <p:nvSpPr>
          <p:cNvPr id="3" name="Content Placeholder 2"/>
          <p:cNvSpPr>
            <a:spLocks noGrp="1"/>
          </p:cNvSpPr>
          <p:nvPr>
            <p:ph sz="quarter" idx="13"/>
          </p:nvPr>
        </p:nvSpPr>
        <p:spPr>
          <a:xfrm>
            <a:off x="1324788" y="3168073"/>
            <a:ext cx="4592495" cy="2354046"/>
          </a:xfrm>
          <a:ln>
            <a:noFill/>
          </a:ln>
        </p:spPr>
        <p:txBody>
          <a:bodyPr/>
          <a:lstStyle/>
          <a:p>
            <a:pPr lvl="1"/>
            <a:r>
              <a:rPr lang="en-US" dirty="0"/>
              <a:t>Amanda Petersen</a:t>
            </a:r>
            <a:br>
              <a:rPr lang="en-US" dirty="0"/>
            </a:br>
            <a:r>
              <a:rPr lang="en-US" dirty="0"/>
              <a:t>Director</a:t>
            </a:r>
            <a:br>
              <a:rPr lang="en-US" dirty="0"/>
            </a:br>
            <a:r>
              <a:rPr lang="en-US" dirty="0"/>
              <a:t>Early Childhood</a:t>
            </a:r>
            <a:br>
              <a:rPr lang="en-US" dirty="0"/>
            </a:br>
            <a:r>
              <a:rPr lang="en-US" dirty="0">
                <a:hlinkClick r:id="rId3"/>
              </a:rPr>
              <a:t>apetersen@ksde.org</a:t>
            </a:r>
            <a:r>
              <a:rPr lang="en-US" dirty="0"/>
              <a:t> </a:t>
            </a:r>
          </a:p>
        </p:txBody>
      </p:sp>
      <p:sp>
        <p:nvSpPr>
          <p:cNvPr id="4" name="Content Placeholder 2">
            <a:extLst>
              <a:ext uri="{FF2B5EF4-FFF2-40B4-BE49-F238E27FC236}">
                <a16:creationId xmlns:a16="http://schemas.microsoft.com/office/drawing/2014/main" id="{E5AEDE85-1284-EDF3-FA0E-AC58E52F0B0E}"/>
              </a:ext>
            </a:extLst>
          </p:cNvPr>
          <p:cNvSpPr txBox="1">
            <a:spLocks/>
          </p:cNvSpPr>
          <p:nvPr/>
        </p:nvSpPr>
        <p:spPr>
          <a:xfrm>
            <a:off x="6096000" y="3168073"/>
            <a:ext cx="4592495" cy="2354046"/>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Stacy Clarke</a:t>
            </a:r>
            <a:br>
              <a:rPr lang="en-US" dirty="0"/>
            </a:br>
            <a:r>
              <a:rPr lang="en-US" dirty="0"/>
              <a:t>Consultant</a:t>
            </a:r>
            <a:br>
              <a:rPr lang="en-US" dirty="0"/>
            </a:br>
            <a:r>
              <a:rPr lang="en-US" dirty="0"/>
              <a:t>Early Childhood</a:t>
            </a:r>
          </a:p>
          <a:p>
            <a:pPr lvl="1"/>
            <a:r>
              <a:rPr lang="en-US" dirty="0">
                <a:hlinkClick r:id="rId4"/>
              </a:rPr>
              <a:t>sclarke@ksde.org</a:t>
            </a:r>
            <a:r>
              <a:rPr lang="en-US" dirty="0"/>
              <a:t> </a:t>
            </a:r>
          </a:p>
        </p:txBody>
      </p:sp>
    </p:spTree>
    <p:extLst>
      <p:ext uri="{BB962C8B-B14F-4D97-AF65-F5344CB8AC3E}">
        <p14:creationId xmlns:p14="http://schemas.microsoft.com/office/powerpoint/2010/main" val="8840630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For reference – all years</a:t>
            </a:r>
          </a:p>
        </p:txBody>
      </p:sp>
    </p:spTree>
    <p:extLst>
      <p:ext uri="{BB962C8B-B14F-4D97-AF65-F5344CB8AC3E}">
        <p14:creationId xmlns:p14="http://schemas.microsoft.com/office/powerpoint/2010/main" val="28341351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December 31, 2019</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23475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December 31, 2020</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26228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December 31, 2021</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94956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 31, 2022</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78319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 31,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61233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A3C5-484E-D689-FFD5-8FD58C934376}"/>
              </a:ext>
            </a:extLst>
          </p:cNvPr>
          <p:cNvSpPr>
            <a:spLocks noGrp="1"/>
          </p:cNvSpPr>
          <p:nvPr>
            <p:ph type="title"/>
          </p:nvPr>
        </p:nvSpPr>
        <p:spPr/>
        <p:txBody>
          <a:bodyPr/>
          <a:lstStyle/>
          <a:p>
            <a:r>
              <a:rPr lang="en-US" dirty="0"/>
              <a:t>Dr. Proctor’s Updates</a:t>
            </a:r>
          </a:p>
        </p:txBody>
      </p:sp>
      <p:sp>
        <p:nvSpPr>
          <p:cNvPr id="3" name="Text Placeholder 2">
            <a:extLst>
              <a:ext uri="{FF2B5EF4-FFF2-40B4-BE49-F238E27FC236}">
                <a16:creationId xmlns:a16="http://schemas.microsoft.com/office/drawing/2014/main" id="{94C9D5E0-537B-8333-1904-58F96D13AA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43032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BE80F-58B7-F73B-6B7B-457F23DF074D}"/>
              </a:ext>
            </a:extLst>
          </p:cNvPr>
          <p:cNvSpPr>
            <a:spLocks noGrp="1"/>
          </p:cNvSpPr>
          <p:nvPr>
            <p:ph type="title"/>
          </p:nvPr>
        </p:nvSpPr>
        <p:spPr/>
        <p:txBody>
          <a:bodyPr/>
          <a:lstStyle/>
          <a:p>
            <a:r>
              <a:rPr lang="en-US" dirty="0"/>
              <a:t>School Improvement and KESA 2.0</a:t>
            </a:r>
          </a:p>
        </p:txBody>
      </p:sp>
      <p:sp>
        <p:nvSpPr>
          <p:cNvPr id="3" name="Text Placeholder 2">
            <a:extLst>
              <a:ext uri="{FF2B5EF4-FFF2-40B4-BE49-F238E27FC236}">
                <a16:creationId xmlns:a16="http://schemas.microsoft.com/office/drawing/2014/main" id="{32AE4802-0A3E-BC5B-579D-909586DA5914}"/>
              </a:ext>
            </a:extLst>
          </p:cNvPr>
          <p:cNvSpPr>
            <a:spLocks noGrp="1"/>
          </p:cNvSpPr>
          <p:nvPr>
            <p:ph type="body" idx="1"/>
          </p:nvPr>
        </p:nvSpPr>
        <p:spPr/>
        <p:txBody>
          <a:bodyPr>
            <a:normAutofit fontScale="92500" lnSpcReduction="10000"/>
          </a:bodyPr>
          <a:lstStyle/>
          <a:p>
            <a:r>
              <a:rPr lang="en-US" dirty="0"/>
              <a:t>Dr. Ben Proctor</a:t>
            </a:r>
          </a:p>
          <a:p>
            <a:r>
              <a:rPr lang="en-US" dirty="0"/>
              <a:t>Dr. Jay Scott</a:t>
            </a:r>
          </a:p>
          <a:p>
            <a:r>
              <a:rPr lang="en-US" dirty="0"/>
              <a:t>Myron Melton</a:t>
            </a:r>
          </a:p>
        </p:txBody>
      </p:sp>
    </p:spTree>
    <p:extLst>
      <p:ext uri="{BB962C8B-B14F-4D97-AF65-F5344CB8AC3E}">
        <p14:creationId xmlns:p14="http://schemas.microsoft.com/office/powerpoint/2010/main" val="30753808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E30B52-46BB-E622-A9D8-B029B822B58E}"/>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200" b="1" dirty="0">
                <a:effectLst/>
                <a:latin typeface="+mn-lt"/>
                <a:ea typeface="Calibri" panose="020F0502020204030204" pitchFamily="34" charset="0"/>
                <a:cs typeface="Times New Roman" panose="02020603050405020304" pitchFamily="18" charset="0"/>
              </a:rPr>
              <a:t>Accreditation based on the Four Fundamentals</a:t>
            </a:r>
          </a:p>
          <a:p>
            <a:pPr marL="342900" marR="0" lvl="0" indent="-342900">
              <a:lnSpc>
                <a:spcPct val="107000"/>
              </a:lnSpc>
              <a:spcBef>
                <a:spcPts val="0"/>
              </a:spcBef>
              <a:spcAft>
                <a:spcPts val="0"/>
              </a:spcAft>
              <a:buFont typeface="Symbol" panose="05050102010706020507" pitchFamily="18" charset="2"/>
              <a:buChar char=""/>
            </a:pPr>
            <a:r>
              <a:rPr lang="en-US" sz="2200" b="1" dirty="0">
                <a:effectLst/>
                <a:latin typeface="+mn-lt"/>
                <a:ea typeface="Calibri" panose="020F0502020204030204" pitchFamily="34" charset="0"/>
                <a:cs typeface="Times New Roman" panose="02020603050405020304" pitchFamily="18" charset="0"/>
              </a:rPr>
              <a:t>Accreditation based on the State Board Outcomes </a:t>
            </a:r>
          </a:p>
          <a:p>
            <a:pPr marL="342900" marR="0" lvl="0" indent="-342900">
              <a:lnSpc>
                <a:spcPct val="107000"/>
              </a:lnSpc>
              <a:spcBef>
                <a:spcPts val="0"/>
              </a:spcBef>
              <a:spcAft>
                <a:spcPts val="0"/>
              </a:spcAft>
              <a:buFont typeface="Symbol" panose="05050102010706020507" pitchFamily="18" charset="2"/>
              <a:buChar char=""/>
            </a:pPr>
            <a:r>
              <a:rPr lang="en-US" sz="2200" b="1" dirty="0">
                <a:effectLst/>
                <a:latin typeface="+mn-lt"/>
                <a:ea typeface="Calibri" panose="020F0502020204030204" pitchFamily="34" charset="0"/>
                <a:cs typeface="Times New Roman" panose="02020603050405020304" pitchFamily="18" charset="0"/>
              </a:rPr>
              <a:t>Accreditation based on Student Outcomes</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mn-lt"/>
                <a:ea typeface="Calibri" panose="020F0502020204030204" pitchFamily="34" charset="0"/>
                <a:cs typeface="Times New Roman" panose="02020603050405020304" pitchFamily="18" charset="0"/>
              </a:rPr>
              <a:t>Accreditation based on Compliance </a:t>
            </a:r>
          </a:p>
          <a:p>
            <a:pPr marL="0" marR="0" lvl="0" indent="0">
              <a:lnSpc>
                <a:spcPct val="107000"/>
              </a:lnSpc>
              <a:spcBef>
                <a:spcPts val="0"/>
              </a:spcBef>
              <a:spcAft>
                <a:spcPts val="0"/>
              </a:spcAft>
              <a:buNone/>
            </a:pPr>
            <a:endParaRPr lang="en-US" sz="2200" dirty="0">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2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mn-lt"/>
                <a:ea typeface="Calibri" panose="020F0502020204030204" pitchFamily="34" charset="0"/>
                <a:cs typeface="Times New Roman" panose="02020603050405020304" pitchFamily="18" charset="0"/>
              </a:rPr>
              <a:t>Accreditation accounting for Regulations </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mn-lt"/>
                <a:ea typeface="Calibri" panose="020F0502020204030204" pitchFamily="34" charset="0"/>
                <a:cs typeface="Times New Roman" panose="02020603050405020304" pitchFamily="18" charset="0"/>
              </a:rPr>
              <a:t>Accreditation model that addresses the following:  </a:t>
            </a:r>
          </a:p>
          <a:p>
            <a:pPr lvl="1">
              <a:lnSpc>
                <a:spcPct val="107000"/>
              </a:lnSpc>
              <a:spcBef>
                <a:spcPts val="0"/>
              </a:spcBef>
              <a:spcAft>
                <a:spcPts val="0"/>
              </a:spcAft>
            </a:pPr>
            <a:r>
              <a:rPr lang="en-US" sz="2200" dirty="0">
                <a:effectLst/>
                <a:latin typeface="+mn-lt"/>
                <a:ea typeface="Calibri" panose="020F0502020204030204" pitchFamily="34" charset="0"/>
                <a:cs typeface="Times New Roman" panose="02020603050405020304" pitchFamily="18" charset="0"/>
              </a:rPr>
              <a:t>Levels of Accreditation </a:t>
            </a:r>
          </a:p>
          <a:p>
            <a:pPr lvl="1">
              <a:lnSpc>
                <a:spcPct val="107000"/>
              </a:lnSpc>
              <a:spcBef>
                <a:spcPts val="0"/>
              </a:spcBef>
              <a:spcAft>
                <a:spcPts val="0"/>
              </a:spcAft>
            </a:pPr>
            <a:r>
              <a:rPr lang="en-US" sz="2200" dirty="0">
                <a:effectLst/>
                <a:latin typeface="+mn-lt"/>
                <a:ea typeface="Calibri" panose="020F0502020204030204" pitchFamily="34" charset="0"/>
                <a:cs typeface="Times New Roman" panose="02020603050405020304" pitchFamily="18" charset="0"/>
              </a:rPr>
              <a:t>Timelines Involved </a:t>
            </a:r>
          </a:p>
          <a:p>
            <a:pPr lvl="1">
              <a:lnSpc>
                <a:spcPct val="107000"/>
              </a:lnSpc>
              <a:spcBef>
                <a:spcPts val="0"/>
              </a:spcBef>
              <a:spcAft>
                <a:spcPts val="0"/>
              </a:spcAft>
            </a:pPr>
            <a:r>
              <a:rPr lang="en-US" sz="2200" dirty="0">
                <a:effectLst/>
                <a:latin typeface="+mn-lt"/>
                <a:ea typeface="Calibri" panose="020F0502020204030204" pitchFamily="34" charset="0"/>
                <a:cs typeface="Times New Roman" panose="02020603050405020304" pitchFamily="18" charset="0"/>
              </a:rPr>
              <a:t>Responsibilities of KSDE, Systems, and the ARC</a:t>
            </a:r>
            <a:endParaRPr lang="en-US" dirty="0"/>
          </a:p>
        </p:txBody>
      </p:sp>
      <p:sp>
        <p:nvSpPr>
          <p:cNvPr id="3" name="Title 2">
            <a:extLst>
              <a:ext uri="{FF2B5EF4-FFF2-40B4-BE49-F238E27FC236}">
                <a16:creationId xmlns:a16="http://schemas.microsoft.com/office/drawing/2014/main" id="{ED079BBE-EFD4-8573-3061-077CA82B6B2E}"/>
              </a:ext>
            </a:extLst>
          </p:cNvPr>
          <p:cNvSpPr>
            <a:spLocks noGrp="1"/>
          </p:cNvSpPr>
          <p:nvPr>
            <p:ph type="title"/>
          </p:nvPr>
        </p:nvSpPr>
        <p:spPr/>
        <p:txBody>
          <a:bodyPr/>
          <a:lstStyle/>
          <a:p>
            <a:r>
              <a:rPr lang="en-US" sz="3200" dirty="0"/>
              <a:t>State Board Action – December 2023</a:t>
            </a:r>
          </a:p>
        </p:txBody>
      </p:sp>
    </p:spTree>
    <p:extLst>
      <p:ext uri="{BB962C8B-B14F-4D97-AF65-F5344CB8AC3E}">
        <p14:creationId xmlns:p14="http://schemas.microsoft.com/office/powerpoint/2010/main" val="13978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989B36-3905-4D71-9AD1-EDCFAD04EC31}">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terms/"/>
    <ds:schemaRef ds:uri="http://purl.org/dc/dcmitype/"/>
    <ds:schemaRef ds:uri="6c663d95-8238-4b2d-b922-a74f82e5df6f"/>
    <ds:schemaRef ds:uri="d5501a87-0b31-43b9-bb13-8dd2b743a20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9995</TotalTime>
  <Words>6077</Words>
  <Application>Microsoft Office PowerPoint</Application>
  <PresentationFormat>Widescreen</PresentationFormat>
  <Paragraphs>713</Paragraphs>
  <Slides>111</Slides>
  <Notes>48</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111</vt:i4>
      </vt:variant>
    </vt:vector>
  </HeadingPairs>
  <TitlesOfParts>
    <vt:vector size="126" baseType="lpstr">
      <vt:lpstr>Arial</vt:lpstr>
      <vt:lpstr>Bitter</vt:lpstr>
      <vt:lpstr>Calibri</vt:lpstr>
      <vt:lpstr>inherit</vt:lpstr>
      <vt:lpstr>Noto Sans Symbols</vt:lpstr>
      <vt:lpstr>Open Sans</vt:lpstr>
      <vt:lpstr>Open Sans Light</vt:lpstr>
      <vt:lpstr>Open Sans Medium</vt:lpstr>
      <vt:lpstr>Open Sans Semibold</vt:lpstr>
      <vt:lpstr>Open Sans Semibold</vt:lpstr>
      <vt:lpstr>Raleway</vt:lpstr>
      <vt:lpstr>Symbol</vt:lpstr>
      <vt:lpstr>Times New Roman</vt:lpstr>
      <vt:lpstr>Custom Design</vt:lpstr>
      <vt:lpstr>Office Theme</vt:lpstr>
      <vt:lpstr>Curriculum Leaders Meeting</vt:lpstr>
      <vt:lpstr>CHECK - IN</vt:lpstr>
      <vt:lpstr>Dr. Randy Watson</vt:lpstr>
      <vt:lpstr>Update on New State Assessments  Beginning in 2024-2025</vt:lpstr>
      <vt:lpstr>Overview</vt:lpstr>
      <vt:lpstr>Development Timeline</vt:lpstr>
      <vt:lpstr>Kite Student Portal</vt:lpstr>
      <vt:lpstr>   General Summative Assessments </vt:lpstr>
      <vt:lpstr>Changes for Summative Assessment</vt:lpstr>
      <vt:lpstr>Changes for Summative Assessment</vt:lpstr>
      <vt:lpstr>2 Sets of Performance Level Descriptors</vt:lpstr>
      <vt:lpstr>Current Performance Level Descriptors</vt:lpstr>
      <vt:lpstr>Proposed Performance Level Descriptors</vt:lpstr>
      <vt:lpstr>Interim Assessments</vt:lpstr>
      <vt:lpstr>Interim Assessments</vt:lpstr>
      <vt:lpstr>Example of Interim Assessment Blueprints </vt:lpstr>
      <vt:lpstr>Assessment Development Guides</vt:lpstr>
      <vt:lpstr>Kansas Assessment Advisory Council</vt:lpstr>
      <vt:lpstr>Kansas Assessment Advisory Council</vt:lpstr>
      <vt:lpstr>Kansas Assessment Advisory Council</vt:lpstr>
      <vt:lpstr>KAAC Member Representation</vt:lpstr>
      <vt:lpstr>Technical Advisory Committee (TAC)</vt:lpstr>
      <vt:lpstr>PowerPoint Presentation</vt:lpstr>
      <vt:lpstr>Standards Update</vt:lpstr>
      <vt:lpstr>Literacy - LETRS</vt:lpstr>
      <vt:lpstr>Definition of the Science of Reading</vt:lpstr>
      <vt:lpstr>Structured Literacy</vt:lpstr>
      <vt:lpstr>See the CSAS Dyslexia Page</vt:lpstr>
      <vt:lpstr>PowerPoint Presentation</vt:lpstr>
      <vt:lpstr>Revised Dyslexia Handbook</vt:lpstr>
      <vt:lpstr>What we thought was happening…wasn’t happening.</vt:lpstr>
      <vt:lpstr>Do you have other questions? </vt:lpstr>
      <vt:lpstr>Final Registration will be summer, for fall 2024 LETRS Opportunities</vt:lpstr>
      <vt:lpstr>PowerPoint Presentation</vt:lpstr>
      <vt:lpstr>Career and Technical Education (CTE) </vt:lpstr>
      <vt:lpstr>Pathway Application Reminders</vt:lpstr>
      <vt:lpstr>Student Follow-Up Data</vt:lpstr>
      <vt:lpstr>Upcoming Perkins Reserve Grant</vt:lpstr>
      <vt:lpstr>PowerPoint Presentation</vt:lpstr>
      <vt:lpstr>PowerPoint Presentation</vt:lpstr>
      <vt:lpstr>Kansas CTE Scholar Guide</vt:lpstr>
      <vt:lpstr>2024 Kansas CTE Scholar Due March 1</vt:lpstr>
      <vt:lpstr>PowerPoint Presentation</vt:lpstr>
      <vt:lpstr>PowerPoint Presentation</vt:lpstr>
      <vt:lpstr>Star  Recognition</vt:lpstr>
      <vt:lpstr>Star Recognition</vt:lpstr>
      <vt:lpstr>Individual Plan of Study </vt:lpstr>
      <vt:lpstr>PowerPoint Presentation</vt:lpstr>
      <vt:lpstr>The Students’ Right to Know Act</vt:lpstr>
      <vt:lpstr>PowerPoint Presentation</vt:lpstr>
      <vt:lpstr>KSDE Resources to Address the Students’ Right to Know </vt:lpstr>
      <vt:lpstr>Kansas Postsecondary Exploration Guide  </vt:lpstr>
      <vt:lpstr>PowerPoint Presentation</vt:lpstr>
      <vt:lpstr>PowerPoint Presentation</vt:lpstr>
      <vt:lpstr>Where Can I Find LMIS Information?</vt:lpstr>
      <vt:lpstr>PowerPoint Presentation</vt:lpstr>
      <vt:lpstr>PowerPoint Presentation</vt:lpstr>
      <vt:lpstr>PowerPoint Presentation</vt:lpstr>
      <vt:lpstr>Licensure Updates</vt:lpstr>
      <vt:lpstr>Updates</vt:lpstr>
      <vt:lpstr>What is a Registered Teacher Apprenticeship</vt:lpstr>
      <vt:lpstr>Roles</vt:lpstr>
      <vt:lpstr>Outline of Registered Teacher Apprenticeship Requirements in Kansas</vt:lpstr>
      <vt:lpstr>Outline of Registered Teacher Apprenticeship Requirements in Kansas</vt:lpstr>
      <vt:lpstr>Funding and Reporting</vt:lpstr>
      <vt:lpstr>Partnering Community Colleges</vt:lpstr>
      <vt:lpstr>Partnering Community Colleges</vt:lpstr>
      <vt:lpstr>Partnering Four-Year Universities</vt:lpstr>
      <vt:lpstr>Partnering Four-Year Universities</vt:lpstr>
      <vt:lpstr>Partnering Four-Year Universities</vt:lpstr>
      <vt:lpstr>Partnering EPPs</vt:lpstr>
      <vt:lpstr>Survey for districts</vt:lpstr>
      <vt:lpstr>PowerPoint Presentation</vt:lpstr>
      <vt:lpstr>LUNCH</vt:lpstr>
      <vt:lpstr>Kindergarten Readiness</vt:lpstr>
      <vt:lpstr>The vision: Kansas leads the world in the success of each student. </vt:lpstr>
      <vt:lpstr>Why do we have a Kindergarten Readiness Snapshot?</vt:lpstr>
      <vt:lpstr>2024 Kindergarten Readiness Snapshot (Jan. 18 KSDEweekly)</vt:lpstr>
      <vt:lpstr>Number of Kansas children screened</vt:lpstr>
      <vt:lpstr>ASQ-3 and ASQ:SE-2 Results, All Ages January 1 to Dec 31, 2023</vt:lpstr>
      <vt:lpstr>Use this template:</vt:lpstr>
      <vt:lpstr>What we’re envisioning for reports:</vt:lpstr>
      <vt:lpstr>September 2023 Curriculum Leaders Feedback</vt:lpstr>
      <vt:lpstr>September 2023 Curriculum Leaders Feedback</vt:lpstr>
      <vt:lpstr>September 2023 Curriculum Leaders Feedback</vt:lpstr>
      <vt:lpstr>September 2023 Curriculum Leaders Feedback</vt:lpstr>
      <vt:lpstr>Getting ready for Kindergarten in 2024-2025</vt:lpstr>
      <vt:lpstr>Quick table share – what’s one thing your district does well or has planned to support children, families, and staff to prepare for a great start to the kindergarten year?</vt:lpstr>
      <vt:lpstr>Coming in April – Updated Kansas Early Learning Standards</vt:lpstr>
      <vt:lpstr>Contact Information</vt:lpstr>
      <vt:lpstr>For reference – all years</vt:lpstr>
      <vt:lpstr>ASQ-3 and ASQ:SE-2 Results, All Ages January 1 to December 31, 2019</vt:lpstr>
      <vt:lpstr>ASQ-3 and ASQ:SE-2 Results, All Ages January 1 to December 31, 2020</vt:lpstr>
      <vt:lpstr>ASQ-3 and ASQ:SE-2 Results, All Ages January 1 to December 31, 2021</vt:lpstr>
      <vt:lpstr>ASQ-3 and ASQ:SE-2 Results, All Ages January 1 to Dec 31, 2022</vt:lpstr>
      <vt:lpstr>ASQ-3 and ASQ:SE-2 Results, All Ages January 1 to Dec 31, 2023</vt:lpstr>
      <vt:lpstr>Dr. Proctor’s Updates</vt:lpstr>
      <vt:lpstr>School Improvement and KESA 2.0</vt:lpstr>
      <vt:lpstr>State Board Action – December 2023</vt:lpstr>
      <vt:lpstr>KSDE Priority Projects</vt:lpstr>
      <vt:lpstr>Accreditation based on the Four Fundamentals</vt:lpstr>
      <vt:lpstr>Kansas School Improvement Model Implementing the Fundamentals (Examples)</vt:lpstr>
      <vt:lpstr>Structures (based on the Rand Study)</vt:lpstr>
      <vt:lpstr>Lead Indicators (Covey, 2011)</vt:lpstr>
      <vt:lpstr>Accreditation based on State Board Outcomes</vt:lpstr>
      <vt:lpstr>Accreditation based on Student Outcomes</vt:lpstr>
      <vt:lpstr>School Improvement Day</vt:lpstr>
      <vt:lpstr>KESA 2.0 Support Model</vt:lpstr>
      <vt:lpstr>Accreditation and Design Team working through….</vt:lpstr>
      <vt:lpstr>Recruit and Train Facilitators</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KSDE</dc:title>
  <dc:creator>Cheryl Franklin</dc:creator>
  <cp:lastModifiedBy>Pat Bone</cp:lastModifiedBy>
  <cp:revision>92</cp:revision>
  <cp:lastPrinted>2023-01-10T13:01:57Z</cp:lastPrinted>
  <dcterms:created xsi:type="dcterms:W3CDTF">2017-11-21T21:33:09Z</dcterms:created>
  <dcterms:modified xsi:type="dcterms:W3CDTF">2024-01-22T17:56:57Z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